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81" r:id="rId4"/>
    <p:sldId id="283" r:id="rId5"/>
    <p:sldId id="284" r:id="rId6"/>
    <p:sldId id="282" r:id="rId7"/>
    <p:sldId id="262" r:id="rId8"/>
    <p:sldId id="263" r:id="rId9"/>
    <p:sldId id="264" r:id="rId10"/>
    <p:sldId id="269" r:id="rId11"/>
    <p:sldId id="27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0" autoAdjust="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14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0" y="76200"/>
            <a:ext cx="130048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67" name="Reporting &amp; analytics"/>
          <p:cNvSpPr txBox="1">
            <a:spLocks noGrp="1"/>
          </p:cNvSpPr>
          <p:nvPr>
            <p:ph type="ctrTitle"/>
          </p:nvPr>
        </p:nvSpPr>
        <p:spPr>
          <a:xfrm>
            <a:off x="309093" y="6426200"/>
            <a:ext cx="12289307" cy="2705100"/>
          </a:xfrm>
          <a:prstGeom prst="rect">
            <a:avLst/>
          </a:prstGeom>
        </p:spPr>
        <p:txBody>
          <a:bodyPr>
            <a:noAutofit/>
          </a:bodyPr>
          <a:lstStyle>
            <a:lvl1pPr defTabSz="426466">
              <a:defRPr sz="12410"/>
            </a:lvl1pPr>
          </a:lstStyle>
          <a:p>
            <a:r>
              <a:rPr sz="8800" dirty="0"/>
              <a:t>Reporting &amp; analytics </a:t>
            </a:r>
          </a:p>
        </p:txBody>
      </p:sp>
      <p:sp>
        <p:nvSpPr>
          <p:cNvPr id="168" name="Informatics environmen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>
                <a:latin typeface="Daytona" panose="020B0604030500040204" pitchFamily="34" charset="0"/>
              </a:rPr>
              <a:t>Informatics environment</a:t>
            </a:r>
          </a:p>
        </p:txBody>
      </p:sp>
      <p:pic>
        <p:nvPicPr>
          <p:cNvPr id="169" name="Screen Shot 2020-03-12 at 1.57.23 PM.png" descr="Screen Shot 2020-03-12 at 1.57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051" y="330200"/>
            <a:ext cx="542290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"/>
          <p:cNvSpPr/>
          <p:nvPr/>
        </p:nvSpPr>
        <p:spPr>
          <a:xfrm>
            <a:off x="0" y="1485638"/>
            <a:ext cx="13004800" cy="3836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7" name="Informatics environment">
            <a:extLst>
              <a:ext uri="{FF2B5EF4-FFF2-40B4-BE49-F238E27FC236}">
                <a16:creationId xmlns:a16="http://schemas.microsoft.com/office/drawing/2014/main" id="{280CF6BD-4B08-421F-94EC-81B496B424C5}"/>
              </a:ext>
            </a:extLst>
          </p:cNvPr>
          <p:cNvSpPr txBox="1">
            <a:spLocks/>
          </p:cNvSpPr>
          <p:nvPr/>
        </p:nvSpPr>
        <p:spPr>
          <a:xfrm>
            <a:off x="404252" y="7652203"/>
            <a:ext cx="121920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all" spc="0" baseline="0"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all" spc="0" baseline="0"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all" spc="0" baseline="0"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all" spc="0" baseline="0"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all" spc="0" baseline="0"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3400" b="0" i="0" u="none" strike="noStrike" cap="none" spc="0" baseline="0"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US" sz="4400" dirty="0">
                <a:latin typeface="Daytona" panose="020B0604030500040204" pitchFamily="34" charset="0"/>
              </a:rPr>
              <a:t>Care management – CMUI | CM360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creen Shot 2020-03-12 at 2.48.31 PM.png" descr="Screen Shot 2020-03-12 at 2.48.31 PM.png"/>
          <p:cNvPicPr>
            <a:picLocks noChangeAspect="1"/>
          </p:cNvPicPr>
          <p:nvPr/>
        </p:nvPicPr>
        <p:blipFill>
          <a:blip r:embed="rId2"/>
          <a:srcRect t="48862"/>
          <a:stretch>
            <a:fillRect/>
          </a:stretch>
        </p:blipFill>
        <p:spPr>
          <a:xfrm>
            <a:off x="2587840" y="3383150"/>
            <a:ext cx="10123766" cy="478361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Care management admin screens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 management admin screens</a:t>
            </a:r>
          </a:p>
        </p:txBody>
      </p:sp>
      <p:sp>
        <p:nvSpPr>
          <p:cNvPr id="215" name="The Care Management Admin Screens are built to facilitate the loading and stratification of Care Management members for eligibility in the Care Management Programs.…"/>
          <p:cNvSpPr txBox="1"/>
          <p:nvPr/>
        </p:nvSpPr>
        <p:spPr>
          <a:xfrm>
            <a:off x="449664" y="1363133"/>
            <a:ext cx="1235104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The Care Management Admin Screens are built to facilitate the loading and stratification of Care Management members for eligibility in the Care Management Programs.</a:t>
            </a:r>
          </a:p>
          <a:p>
            <a:r>
              <a:t>This custom UI solution was designed, developed and deployed by the IT team in our Web Application Environment by partnering with the business and aligning to their need to create a custom solution.</a:t>
            </a:r>
          </a:p>
        </p:txBody>
      </p:sp>
      <p:pic>
        <p:nvPicPr>
          <p:cNvPr id="216" name="Screen Shot 2020-03-12 at 2.48.31 PM.png" descr="Screen Shot 2020-03-12 at 2.48.31 PM.png"/>
          <p:cNvPicPr>
            <a:picLocks noChangeAspect="1"/>
          </p:cNvPicPr>
          <p:nvPr/>
        </p:nvPicPr>
        <p:blipFill>
          <a:blip r:embed="rId2"/>
          <a:srcRect b="50887"/>
          <a:stretch>
            <a:fillRect/>
          </a:stretch>
        </p:blipFill>
        <p:spPr>
          <a:xfrm>
            <a:off x="524776" y="4365541"/>
            <a:ext cx="11176046" cy="507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"/>
          <p:cNvSpPr/>
          <p:nvPr/>
        </p:nvSpPr>
        <p:spPr>
          <a:xfrm>
            <a:off x="0" y="76200"/>
            <a:ext cx="130048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42" name="Screen Shot 2020-03-12 at 1.57.23 PM.png" descr="Screen Shot 2020-03-12 at 1.57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3568700"/>
            <a:ext cx="5422900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SK Dashboards - executive summary / landing zone"/>
          <p:cNvSpPr txBox="1">
            <a:spLocks noGrp="1"/>
          </p:cNvSpPr>
          <p:nvPr>
            <p:ph type="body" idx="13"/>
          </p:nvPr>
        </p:nvSpPr>
        <p:spPr>
          <a:xfrm>
            <a:off x="406400" y="445554"/>
            <a:ext cx="11176000" cy="468846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Daytona" panose="020B0604030500040204" pitchFamily="34" charset="0"/>
              </a:rPr>
              <a:t>Agenda | one hour deep DIVE video</a:t>
            </a:r>
            <a:endParaRPr sz="2800" dirty="0">
              <a:latin typeface="Daytona" panose="020B0604030500040204" pitchFamily="34" charset="0"/>
            </a:endParaRPr>
          </a:p>
        </p:txBody>
      </p:sp>
      <p:pic>
        <p:nvPicPr>
          <p:cNvPr id="7" name="Picture 2" descr="Image result for tableau logo">
            <a:extLst>
              <a:ext uri="{FF2B5EF4-FFF2-40B4-BE49-F238E27FC236}">
                <a16:creationId xmlns:a16="http://schemas.microsoft.com/office/drawing/2014/main" id="{2026E43D-53C7-4B03-B2AC-F8BD3F47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42" y="7646440"/>
            <a:ext cx="2216567" cy="12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Are the Best Node.js Frameworks in 2019 and Why? Top 5">
            <a:extLst>
              <a:ext uri="{FF2B5EF4-FFF2-40B4-BE49-F238E27FC236}">
                <a16:creationId xmlns:a16="http://schemas.microsoft.com/office/drawing/2014/main" id="{8C3DA966-0116-4B4E-BF2E-E72B1DF8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423" y="1885807"/>
            <a:ext cx="2253804" cy="11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C17DD3-D839-4376-AF85-9EAD8B5A227C}"/>
              </a:ext>
            </a:extLst>
          </p:cNvPr>
          <p:cNvSpPr/>
          <p:nvPr/>
        </p:nvSpPr>
        <p:spPr>
          <a:xfrm>
            <a:off x="115909" y="1618350"/>
            <a:ext cx="9453094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 Care Management Use Case Summary - 5 min</a:t>
            </a:r>
          </a:p>
          <a:p>
            <a:pPr marL="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 CMUI - Load &amp; Strat - 15 min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Node.JS Web Application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API using Loopback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Single Sign-on Integration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Use Case / Benefits</a:t>
            </a:r>
          </a:p>
          <a:p>
            <a:pPr marL="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 CM360 - Member Profile - 30 min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Tableau Dashboard Integration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Data solutions for each tab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Query Optimization / Extracts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Usage</a:t>
            </a:r>
          </a:p>
          <a:p>
            <a:pPr marL="742950" lvl="1" indent="-285750" fontAlgn="ctr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Performance</a:t>
            </a:r>
          </a:p>
          <a:p>
            <a:pPr marL="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 Methodology &amp; Approach - 2 min</a:t>
            </a:r>
          </a:p>
          <a:p>
            <a:pPr marL="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 Lessons Learned - 2 min</a:t>
            </a:r>
          </a:p>
          <a:p>
            <a:pPr marL="342900" fontAlgn="ctr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1E4E79"/>
                </a:solidFill>
                <a:latin typeface="Daytona" panose="020B0604020202020204" pitchFamily="34" charset="0"/>
              </a:rPr>
              <a:t> Business Testimonials - 2 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E57D6-1178-4F92-8101-B17F85E9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50" y="3497677"/>
            <a:ext cx="3028950" cy="935411"/>
          </a:xfrm>
          <a:prstGeom prst="rect">
            <a:avLst/>
          </a:prstGeom>
        </p:spPr>
      </p:pic>
      <p:pic>
        <p:nvPicPr>
          <p:cNvPr id="1030" name="Picture 6" descr="Pros and Cons of using PostgreSQL for Application Development - Aalpha">
            <a:extLst>
              <a:ext uri="{FF2B5EF4-FFF2-40B4-BE49-F238E27FC236}">
                <a16:creationId xmlns:a16="http://schemas.microsoft.com/office/drawing/2014/main" id="{2593228A-A56F-4073-9C44-5B56EDB96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2002"/>
          <a:stretch/>
        </p:blipFill>
        <p:spPr bwMode="auto">
          <a:xfrm>
            <a:off x="10432865" y="4918056"/>
            <a:ext cx="2114920" cy="22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SK Dashboards - executive summary / landing zone"/>
          <p:cNvSpPr txBox="1">
            <a:spLocks noGrp="1"/>
          </p:cNvSpPr>
          <p:nvPr>
            <p:ph type="body" idx="13"/>
          </p:nvPr>
        </p:nvSpPr>
        <p:spPr>
          <a:xfrm>
            <a:off x="406400" y="445554"/>
            <a:ext cx="11176000" cy="468846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Daytona" panose="020B0604030500040204" pitchFamily="34" charset="0"/>
              </a:rPr>
              <a:t>Care management</a:t>
            </a:r>
            <a:endParaRPr sz="2800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77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SK Dashboards - executive summary / landing zone"/>
          <p:cNvSpPr txBox="1">
            <a:spLocks noGrp="1"/>
          </p:cNvSpPr>
          <p:nvPr>
            <p:ph type="body" idx="13"/>
          </p:nvPr>
        </p:nvSpPr>
        <p:spPr>
          <a:xfrm>
            <a:off x="406400" y="445554"/>
            <a:ext cx="11176000" cy="468846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Daytona" panose="020B0604030500040204" pitchFamily="34" charset="0"/>
              </a:rPr>
              <a:t>Single sign-on</a:t>
            </a:r>
            <a:endParaRPr sz="2800" dirty="0">
              <a:latin typeface="Daytona" panose="020B0604030500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4420C-E235-4AC3-9C50-2F59C6DF5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13"/>
          <a:stretch/>
        </p:blipFill>
        <p:spPr>
          <a:xfrm>
            <a:off x="0" y="2056730"/>
            <a:ext cx="13004800" cy="5640139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D2A9E069-E0A4-4E00-AB04-0107C2E9F09F}"/>
              </a:ext>
            </a:extLst>
          </p:cNvPr>
          <p:cNvSpPr/>
          <p:nvPr/>
        </p:nvSpPr>
        <p:spPr>
          <a:xfrm>
            <a:off x="4681470" y="6949894"/>
            <a:ext cx="708338" cy="1493949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849F7DC-2659-4A7C-A645-0078D1FD12AB}"/>
              </a:ext>
            </a:extLst>
          </p:cNvPr>
          <p:cNvSpPr/>
          <p:nvPr/>
        </p:nvSpPr>
        <p:spPr>
          <a:xfrm>
            <a:off x="10071278" y="6949894"/>
            <a:ext cx="708338" cy="1493949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42011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SK Dashboards - executive summary / landing zone"/>
          <p:cNvSpPr txBox="1">
            <a:spLocks noGrp="1"/>
          </p:cNvSpPr>
          <p:nvPr>
            <p:ph type="body" idx="13"/>
          </p:nvPr>
        </p:nvSpPr>
        <p:spPr>
          <a:xfrm>
            <a:off x="406400" y="445554"/>
            <a:ext cx="11176000" cy="468846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Daytona" panose="020B0604030500040204" pitchFamily="34" charset="0"/>
              </a:rPr>
              <a:t>Single sign-on CM360</a:t>
            </a:r>
            <a:endParaRPr sz="2800" dirty="0">
              <a:latin typeface="Daytona" panose="020B0604030500040204" pitchFamily="34" charset="0"/>
            </a:endParaRPr>
          </a:p>
        </p:txBody>
      </p:sp>
      <p:pic>
        <p:nvPicPr>
          <p:cNvPr id="5122" name="Picture 2" descr="image002">
            <a:extLst>
              <a:ext uri="{FF2B5EF4-FFF2-40B4-BE49-F238E27FC236}">
                <a16:creationId xmlns:a16="http://schemas.microsoft.com/office/drawing/2014/main" id="{16114C29-37E0-4032-AB25-D9BCAB4BA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 t="8361" r="30167" b="3269"/>
          <a:stretch/>
        </p:blipFill>
        <p:spPr bwMode="auto">
          <a:xfrm>
            <a:off x="406400" y="1545905"/>
            <a:ext cx="3895144" cy="66617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6A95B7-C25B-4A46-8388-8070D24B6307}"/>
              </a:ext>
            </a:extLst>
          </p:cNvPr>
          <p:cNvSpPr/>
          <p:nvPr/>
        </p:nvSpPr>
        <p:spPr>
          <a:xfrm>
            <a:off x="4533363" y="1545905"/>
            <a:ext cx="3889420" cy="11367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SAML GATEWAY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pic>
        <p:nvPicPr>
          <p:cNvPr id="7" name="Screen Shot 2020-03-12 at 2.15.33 PM.png" descr="Screen Shot 2020-03-12 at 2.15.33 PM.png">
            <a:extLst>
              <a:ext uri="{FF2B5EF4-FFF2-40B4-BE49-F238E27FC236}">
                <a16:creationId xmlns:a16="http://schemas.microsoft.com/office/drawing/2014/main" id="{A27143D4-7FD3-4492-8E5B-99DD83D2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49" y="4121238"/>
            <a:ext cx="8015901" cy="408645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BAD9E6-8EB6-4AD2-A02B-4ACB76460CF1}"/>
              </a:ext>
            </a:extLst>
          </p:cNvPr>
          <p:cNvSpPr/>
          <p:nvPr/>
        </p:nvSpPr>
        <p:spPr>
          <a:xfrm>
            <a:off x="8654602" y="1545904"/>
            <a:ext cx="3889420" cy="11367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all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DIN Condensed"/>
              </a:rPr>
              <a:t>Tableau AUTH</a:t>
            </a:r>
          </a:p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all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2AC18-F977-4BFA-BBE1-2D4A67574AC3}"/>
              </a:ext>
            </a:extLst>
          </p:cNvPr>
          <p:cNvSpPr txBox="1"/>
          <p:nvPr/>
        </p:nvSpPr>
        <p:spPr>
          <a:xfrm>
            <a:off x="8675995" y="2583697"/>
            <a:ext cx="384663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PERSON ID, CONTRACT ID, TICKET</a:t>
            </a:r>
            <a:b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</a:b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pass through via token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E7DDA-3D51-47A3-A931-CA7C78E61323}"/>
              </a:ext>
            </a:extLst>
          </p:cNvPr>
          <p:cNvSpPr txBox="1"/>
          <p:nvPr/>
        </p:nvSpPr>
        <p:spPr>
          <a:xfrm>
            <a:off x="4579083" y="2528737"/>
            <a:ext cx="384663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CONF, SSL, AUTH (META DATA)</a:t>
            </a:r>
            <a:b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</a:b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/app dir/saml/sso</a:t>
            </a:r>
          </a:p>
        </p:txBody>
      </p:sp>
    </p:spTree>
    <p:extLst>
      <p:ext uri="{BB962C8B-B14F-4D97-AF65-F5344CB8AC3E}">
        <p14:creationId xmlns:p14="http://schemas.microsoft.com/office/powerpoint/2010/main" val="9612796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SK Dashboards - executive summary / landing zone"/>
          <p:cNvSpPr txBox="1">
            <a:spLocks noGrp="1"/>
          </p:cNvSpPr>
          <p:nvPr>
            <p:ph type="body" idx="13"/>
          </p:nvPr>
        </p:nvSpPr>
        <p:spPr>
          <a:xfrm>
            <a:off x="406400" y="445554"/>
            <a:ext cx="11176000" cy="468846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>
                <a:latin typeface="Daytona" panose="020B0604030500040204" pitchFamily="34" charset="0"/>
              </a:rPr>
              <a:t>Cmui</a:t>
            </a:r>
            <a:r>
              <a:rPr lang="en-US" sz="2800" dirty="0">
                <a:latin typeface="Daytona" panose="020B0604030500040204" pitchFamily="34" charset="0"/>
              </a:rPr>
              <a:t> technology stack</a:t>
            </a:r>
            <a:endParaRPr sz="2800" dirty="0">
              <a:latin typeface="Daytona" panose="020B0604030500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50B0EF-B744-4A4C-BB3A-592C6F9963B9}"/>
              </a:ext>
            </a:extLst>
          </p:cNvPr>
          <p:cNvSpPr/>
          <p:nvPr/>
        </p:nvSpPr>
        <p:spPr>
          <a:xfrm>
            <a:off x="406400" y="1668870"/>
            <a:ext cx="12192000" cy="773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SimpleSAML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is simple library application written in native PHP that deals with authentication. The project is led by UNINETT, has a large user base, a helpful user community and a large set of external contributors. The main focus of SimpleSAMLphp is providing support for: SAML 2.0 as a Service Provider (SP), SAML 2.0 as an Identity Provider (IdP)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Node.js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 is a JavaScript runtime built on Chrome's V8 JavaScript engine. As an asynchronous event-driven JavaScript runtime, Node.js is designed to build scalable network applications. HTTP is a first-class citizen in Node.js, designed with streaming and low latency in mind. This makes Node.js well suited for the foundation of a web library or framework.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Bootstrap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UI Framework. Quickly design and customize responsive mobile-first sites with Bootstrap, the world’s most popular front-end open source toolkit, featuring Sass variables and mix ins, responsive grid system, extensive prebuilt components, and powerful JavaScript plugins.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Loopback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highly extensible Node.js and TypeScript framework for building APIs and microservices. It is an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OpenAPI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Spec Driven REST API that allows you to create powerful APIs easily with a new creation experience for defining REST API's and handling API requests/responses.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PostgreSQL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also known as Postgres, is a free and open-source relational database management system emphasizing extensibility and SQL compliance. PostgreSQL is a powerful, open source object-relational database system with over 30 years of active development that has earned it a strong reputation for reliability, feature robustness, and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16056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are management clinical profile (cm360)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 management clinical profile (cm360)</a:t>
            </a:r>
          </a:p>
        </p:txBody>
      </p:sp>
      <p:pic>
        <p:nvPicPr>
          <p:cNvPr id="188" name="Screen Shot 2020-03-12 at 2.16.42 PM.png" descr="Screen Shot 2020-03-12 at 2.16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7" y="1187170"/>
            <a:ext cx="10993776" cy="834761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are management clinical profile (cm360)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 management clinical profile (cm360)</a:t>
            </a:r>
          </a:p>
        </p:txBody>
      </p:sp>
      <p:pic>
        <p:nvPicPr>
          <p:cNvPr id="191" name="Screen Shot 2020-03-12 at 2.16.42 PM.png" descr="Screen Shot 2020-03-12 at 2.16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7" y="1187170"/>
            <a:ext cx="5889952" cy="447226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92" name="Screen Shot 2020-03-12 at 2.17.48 PM.png" descr="Screen Shot 2020-03-12 at 2.17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403" y="2349251"/>
            <a:ext cx="9295562" cy="714871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are management clinical profile (cm360)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Care management clinical profile (cm360)</a:t>
            </a:r>
          </a:p>
        </p:txBody>
      </p:sp>
      <p:pic>
        <p:nvPicPr>
          <p:cNvPr id="195" name="Screen Shot 2020-03-12 at 2.19.38 PM.png" descr="Screen Shot 2020-03-12 at 2.19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9" y="1342113"/>
            <a:ext cx="12179302" cy="706937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274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Next</vt:lpstr>
      <vt:lpstr>Avenir Next Medium</vt:lpstr>
      <vt:lpstr>Calibri</vt:lpstr>
      <vt:lpstr>Daytona</vt:lpstr>
      <vt:lpstr>DIN Alternate</vt:lpstr>
      <vt:lpstr>DIN Condensed</vt:lpstr>
      <vt:lpstr>Helvetica</vt:lpstr>
      <vt:lpstr>Helvetica Neue</vt:lpstr>
      <vt:lpstr>New_Template7</vt:lpstr>
      <vt:lpstr>Reporting &amp; analytics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&amp; analytics </dc:title>
  <cp:lastModifiedBy>Van Slembrouck, Douglas R.</cp:lastModifiedBy>
  <cp:revision>22</cp:revision>
  <dcterms:modified xsi:type="dcterms:W3CDTF">2020-06-17T19:39:30Z</dcterms:modified>
</cp:coreProperties>
</file>