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82" r:id="rId4"/>
    <p:sldId id="284" r:id="rId5"/>
    <p:sldId id="281" r:id="rId6"/>
    <p:sldId id="258" r:id="rId7"/>
    <p:sldId id="259" r:id="rId8"/>
    <p:sldId id="260" r:id="rId9"/>
    <p:sldId id="261" r:id="rId10"/>
    <p:sldId id="283" r:id="rId11"/>
    <p:sldId id="275" r:id="rId12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59" autoAdjust="0"/>
    <p:restoredTop sz="96761" autoAdjust="0"/>
  </p:normalViewPr>
  <p:slideViewPr>
    <p:cSldViewPr snapToGrid="0">
      <p:cViewPr varScale="1">
        <p:scale>
          <a:sx n="71" d="100"/>
          <a:sy n="71" d="100"/>
        </p:scale>
        <p:origin x="90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8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7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5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9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541883" y="6140894"/>
            <a:ext cx="16256497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41883" y="6426200"/>
            <a:ext cx="16256497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883" y="4267200"/>
            <a:ext cx="16256497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337426" y="431800"/>
            <a:ext cx="464871" cy="4054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541883" y="508968"/>
            <a:ext cx="14901789" cy="4054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7284438" y="-90805"/>
            <a:ext cx="11447284" cy="50438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7891864" y="4660900"/>
            <a:ext cx="10226667" cy="5219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-1354708" y="-12700"/>
            <a:ext cx="11814892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626553" y="2362201"/>
            <a:ext cx="16087158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2800"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185370" y="2908300"/>
            <a:ext cx="14969524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541883" y="7789333"/>
            <a:ext cx="16256497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15"/>
          </p:nvPr>
        </p:nvSpPr>
        <p:spPr>
          <a:xfrm>
            <a:off x="541883" y="508968"/>
            <a:ext cx="14901789" cy="4054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7857307" y="2641600"/>
            <a:ext cx="8941073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-1354708" y="-12700"/>
            <a:ext cx="11814892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7857307" y="7708174"/>
            <a:ext cx="8941073" cy="102592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-1219236" y="-12700"/>
            <a:ext cx="19753463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-1219236" y="-12700"/>
            <a:ext cx="19753463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4"/>
          </p:nvPr>
        </p:nvSpPr>
        <p:spPr>
          <a:xfrm flipV="1">
            <a:off x="541883" y="6140894"/>
            <a:ext cx="16256497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41883" y="6426200"/>
            <a:ext cx="16256497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883" y="4267200"/>
            <a:ext cx="16256497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337426" y="431800"/>
            <a:ext cx="464871" cy="4054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541883" y="6140894"/>
            <a:ext cx="16256497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41883" y="6426200"/>
            <a:ext cx="16256497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883" y="4267200"/>
            <a:ext cx="16256497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93983" y="419100"/>
            <a:ext cx="464871" cy="4054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541883" y="4038600"/>
            <a:ext cx="16256497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337426" y="431800"/>
            <a:ext cx="464871" cy="4054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7857307" y="6141013"/>
            <a:ext cx="8941073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-1354708" y="-12700"/>
            <a:ext cx="11814892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7857307" y="6426200"/>
            <a:ext cx="8941073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57307" y="4267200"/>
            <a:ext cx="8941073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337426" y="431800"/>
            <a:ext cx="464871" cy="4054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541883" y="508968"/>
            <a:ext cx="14901789" cy="4054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541883" y="508968"/>
            <a:ext cx="14901789" cy="4054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13"/>
          </p:nvPr>
        </p:nvSpPr>
        <p:spPr>
          <a:xfrm>
            <a:off x="541883" y="508968"/>
            <a:ext cx="14901789" cy="4054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13"/>
          </p:nvPr>
        </p:nvSpPr>
        <p:spPr>
          <a:xfrm>
            <a:off x="541883" y="508968"/>
            <a:ext cx="14901789" cy="4054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idx="14"/>
          </p:nvPr>
        </p:nvSpPr>
        <p:spPr>
          <a:xfrm>
            <a:off x="8887442" y="1219200"/>
            <a:ext cx="9927579" cy="8216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541883" y="1536700"/>
            <a:ext cx="839919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41883" y="2743200"/>
            <a:ext cx="839919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541883" y="993161"/>
            <a:ext cx="16256497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1883" y="1536700"/>
            <a:ext cx="1625649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41883" y="2743200"/>
            <a:ext cx="16256497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327001" y="431800"/>
            <a:ext cx="464871" cy="40543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"/>
          <p:cNvSpPr/>
          <p:nvPr/>
        </p:nvSpPr>
        <p:spPr>
          <a:xfrm>
            <a:off x="-1" y="0"/>
            <a:ext cx="17340263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2800"/>
          </a:p>
        </p:txBody>
      </p:sp>
      <p:sp>
        <p:nvSpPr>
          <p:cNvPr id="167" name="Reporting &amp; analytic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26466">
              <a:defRPr sz="12410"/>
            </a:lvl1pPr>
          </a:lstStyle>
          <a:p>
            <a:r>
              <a:rPr sz="8800" dirty="0"/>
              <a:t>Reporting &amp; analytics </a:t>
            </a:r>
          </a:p>
        </p:txBody>
      </p:sp>
      <p:sp>
        <p:nvSpPr>
          <p:cNvPr id="168" name="Informatics environmen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dirty="0"/>
              <a:t>Informatics environment</a:t>
            </a:r>
          </a:p>
        </p:txBody>
      </p:sp>
      <p:pic>
        <p:nvPicPr>
          <p:cNvPr id="169" name="Screen Shot 2020-03-12 at 1.57.23 PM.png" descr="Screen Shot 2020-03-12 at 1.57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809" y="241299"/>
            <a:ext cx="5782556" cy="81253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ectangle"/>
          <p:cNvSpPr/>
          <p:nvPr/>
        </p:nvSpPr>
        <p:spPr>
          <a:xfrm>
            <a:off x="-1" y="1409437"/>
            <a:ext cx="17340263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280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9968E0-596D-43AF-B526-9C4A9DE9861B}"/>
              </a:ext>
            </a:extLst>
          </p:cNvPr>
          <p:cNvSpPr txBox="1"/>
          <p:nvPr/>
        </p:nvSpPr>
        <p:spPr>
          <a:xfrm>
            <a:off x="502920" y="158789"/>
            <a:ext cx="119103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AGENDA</a:t>
            </a:r>
          </a:p>
        </p:txBody>
      </p:sp>
      <p:sp>
        <p:nvSpPr>
          <p:cNvPr id="4" name="Reporting &amp; analytics">
            <a:extLst>
              <a:ext uri="{FF2B5EF4-FFF2-40B4-BE49-F238E27FC236}">
                <a16:creationId xmlns:a16="http://schemas.microsoft.com/office/drawing/2014/main" id="{CAFFFE0B-E836-4A3B-BDF9-CD7B6A7C1852}"/>
              </a:ext>
            </a:extLst>
          </p:cNvPr>
          <p:cNvSpPr txBox="1">
            <a:spLocks/>
          </p:cNvSpPr>
          <p:nvPr/>
        </p:nvSpPr>
        <p:spPr>
          <a:xfrm>
            <a:off x="502920" y="1316318"/>
            <a:ext cx="8278009" cy="270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426466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41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sz="6000" dirty="0"/>
              <a:t>Start with why</a:t>
            </a:r>
          </a:p>
          <a:p>
            <a:pPr hangingPunct="1"/>
            <a:r>
              <a:rPr lang="en-US" sz="6000" dirty="0"/>
              <a:t>Use case summary</a:t>
            </a:r>
          </a:p>
          <a:p>
            <a:pPr hangingPunct="1"/>
            <a:r>
              <a:rPr lang="en-US" sz="6000" dirty="0"/>
              <a:t>Dashboard deep dive</a:t>
            </a:r>
          </a:p>
          <a:p>
            <a:pPr hangingPunct="1"/>
            <a:r>
              <a:rPr lang="en-US" sz="6000" dirty="0"/>
              <a:t>Methodology</a:t>
            </a:r>
          </a:p>
          <a:p>
            <a:pPr hangingPunct="1"/>
            <a:r>
              <a:rPr lang="en-US" sz="6000" dirty="0"/>
              <a:t>Lessons learned</a:t>
            </a:r>
          </a:p>
          <a:p>
            <a:pPr hangingPunct="1"/>
            <a:r>
              <a:rPr lang="en-US" sz="6000" dirty="0"/>
              <a:t>Closing comments</a:t>
            </a:r>
          </a:p>
        </p:txBody>
      </p:sp>
      <p:sp>
        <p:nvSpPr>
          <p:cNvPr id="7" name="Reporting &amp; analytics">
            <a:extLst>
              <a:ext uri="{FF2B5EF4-FFF2-40B4-BE49-F238E27FC236}">
                <a16:creationId xmlns:a16="http://schemas.microsoft.com/office/drawing/2014/main" id="{AEFAD74F-6377-4633-93C9-34017CCA55E9}"/>
              </a:ext>
            </a:extLst>
          </p:cNvPr>
          <p:cNvSpPr txBox="1">
            <a:spLocks/>
          </p:cNvSpPr>
          <p:nvPr/>
        </p:nvSpPr>
        <p:spPr>
          <a:xfrm>
            <a:off x="7459543" y="1316318"/>
            <a:ext cx="8278009" cy="270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426466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41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algn="r" hangingPunct="1"/>
            <a:r>
              <a:rPr lang="en-US" sz="6000" dirty="0">
                <a:solidFill>
                  <a:schemeClr val="tx1"/>
                </a:solidFill>
              </a:rPr>
              <a:t>5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  <a:endParaRPr lang="en-US" sz="6000" dirty="0">
              <a:solidFill>
                <a:schemeClr val="tx1"/>
              </a:solidFill>
            </a:endParaRPr>
          </a:p>
          <a:p>
            <a:pPr algn="r" hangingPunct="1"/>
            <a:r>
              <a:rPr lang="en-US" sz="6000" dirty="0">
                <a:solidFill>
                  <a:schemeClr val="tx1"/>
                </a:solidFill>
              </a:rPr>
              <a:t>20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</a:p>
          <a:p>
            <a:pPr algn="r" hangingPunct="1"/>
            <a:r>
              <a:rPr lang="en-US" sz="6000" dirty="0">
                <a:solidFill>
                  <a:schemeClr val="tx1"/>
                </a:solidFill>
              </a:rPr>
              <a:t>20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  <a:endParaRPr lang="en-US" sz="6000" dirty="0">
              <a:solidFill>
                <a:schemeClr val="tx1"/>
              </a:solidFill>
            </a:endParaRPr>
          </a:p>
          <a:p>
            <a:pPr algn="r" hangingPunct="1"/>
            <a:r>
              <a:rPr lang="en-US" sz="6000" dirty="0">
                <a:solidFill>
                  <a:schemeClr val="tx1"/>
                </a:solidFill>
              </a:rPr>
              <a:t>5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  <a:endParaRPr lang="en-US" sz="6000" dirty="0">
              <a:solidFill>
                <a:schemeClr val="tx1"/>
              </a:solidFill>
            </a:endParaRPr>
          </a:p>
          <a:p>
            <a:pPr algn="r" hangingPunct="1"/>
            <a:r>
              <a:rPr lang="en-US" sz="6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  <a:endParaRPr lang="en-US" sz="6000" dirty="0">
              <a:solidFill>
                <a:schemeClr val="tx1"/>
              </a:solidFill>
            </a:endParaRPr>
          </a:p>
          <a:p>
            <a:pPr algn="r" hangingPunct="1"/>
            <a:r>
              <a:rPr lang="en-US" sz="6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126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"/>
          <p:cNvSpPr/>
          <p:nvPr/>
        </p:nvSpPr>
        <p:spPr>
          <a:xfrm>
            <a:off x="2167731" y="76200"/>
            <a:ext cx="130048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2800"/>
          </a:p>
        </p:txBody>
      </p:sp>
      <p:pic>
        <p:nvPicPr>
          <p:cNvPr id="242" name="Screen Shot 2020-03-12 at 1.57.23 PM.png" descr="Screen Shot 2020-03-12 at 1.57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81" y="8277860"/>
            <a:ext cx="5422900" cy="76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9968E0-596D-43AF-B526-9C4A9DE9861B}"/>
              </a:ext>
            </a:extLst>
          </p:cNvPr>
          <p:cNvSpPr txBox="1"/>
          <p:nvPr/>
        </p:nvSpPr>
        <p:spPr>
          <a:xfrm>
            <a:off x="502920" y="158789"/>
            <a:ext cx="119103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AGENDA</a:t>
            </a:r>
          </a:p>
        </p:txBody>
      </p:sp>
      <p:sp>
        <p:nvSpPr>
          <p:cNvPr id="4" name="Reporting &amp; analytics">
            <a:extLst>
              <a:ext uri="{FF2B5EF4-FFF2-40B4-BE49-F238E27FC236}">
                <a16:creationId xmlns:a16="http://schemas.microsoft.com/office/drawing/2014/main" id="{CAFFFE0B-E836-4A3B-BDF9-CD7B6A7C1852}"/>
              </a:ext>
            </a:extLst>
          </p:cNvPr>
          <p:cNvSpPr txBox="1">
            <a:spLocks/>
          </p:cNvSpPr>
          <p:nvPr/>
        </p:nvSpPr>
        <p:spPr>
          <a:xfrm>
            <a:off x="502920" y="1316318"/>
            <a:ext cx="8278009" cy="270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426466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41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sz="6000" dirty="0"/>
              <a:t>Start with why</a:t>
            </a:r>
          </a:p>
          <a:p>
            <a:pPr hangingPunct="1"/>
            <a:r>
              <a:rPr lang="en-US" sz="6000" dirty="0"/>
              <a:t>Use case summary</a:t>
            </a:r>
          </a:p>
          <a:p>
            <a:pPr hangingPunct="1"/>
            <a:r>
              <a:rPr lang="en-US" sz="6000" dirty="0"/>
              <a:t>Dashboard deep dive</a:t>
            </a:r>
          </a:p>
          <a:p>
            <a:pPr hangingPunct="1"/>
            <a:r>
              <a:rPr lang="en-US" sz="6000" dirty="0"/>
              <a:t>Methodology</a:t>
            </a:r>
          </a:p>
          <a:p>
            <a:pPr hangingPunct="1"/>
            <a:r>
              <a:rPr lang="en-US" sz="6000" dirty="0"/>
              <a:t>Lessons learned</a:t>
            </a:r>
          </a:p>
          <a:p>
            <a:pPr hangingPunct="1"/>
            <a:r>
              <a:rPr lang="en-US" sz="6000" dirty="0"/>
              <a:t>Closing comments</a:t>
            </a:r>
          </a:p>
        </p:txBody>
      </p:sp>
      <p:sp>
        <p:nvSpPr>
          <p:cNvPr id="7" name="Reporting &amp; analytics">
            <a:extLst>
              <a:ext uri="{FF2B5EF4-FFF2-40B4-BE49-F238E27FC236}">
                <a16:creationId xmlns:a16="http://schemas.microsoft.com/office/drawing/2014/main" id="{AEFAD74F-6377-4633-93C9-34017CCA55E9}"/>
              </a:ext>
            </a:extLst>
          </p:cNvPr>
          <p:cNvSpPr txBox="1">
            <a:spLocks/>
          </p:cNvSpPr>
          <p:nvPr/>
        </p:nvSpPr>
        <p:spPr>
          <a:xfrm>
            <a:off x="7459543" y="1316318"/>
            <a:ext cx="8278009" cy="270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426466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41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algn="r" hangingPunct="1"/>
            <a:r>
              <a:rPr lang="en-US" sz="6000" dirty="0">
                <a:solidFill>
                  <a:schemeClr val="tx1"/>
                </a:solidFill>
              </a:rPr>
              <a:t>5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  <a:endParaRPr lang="en-US" sz="6000" dirty="0">
              <a:solidFill>
                <a:schemeClr val="tx1"/>
              </a:solidFill>
            </a:endParaRPr>
          </a:p>
          <a:p>
            <a:pPr algn="r" hangingPunct="1"/>
            <a:r>
              <a:rPr lang="en-US" sz="6000" dirty="0">
                <a:solidFill>
                  <a:schemeClr val="tx1"/>
                </a:solidFill>
              </a:rPr>
              <a:t>20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</a:p>
          <a:p>
            <a:pPr algn="r" hangingPunct="1"/>
            <a:r>
              <a:rPr lang="en-US" sz="6000" dirty="0">
                <a:solidFill>
                  <a:schemeClr val="tx1"/>
                </a:solidFill>
              </a:rPr>
              <a:t>20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  <a:endParaRPr lang="en-US" sz="6000" dirty="0">
              <a:solidFill>
                <a:schemeClr val="tx1"/>
              </a:solidFill>
            </a:endParaRPr>
          </a:p>
          <a:p>
            <a:pPr algn="r" hangingPunct="1"/>
            <a:r>
              <a:rPr lang="en-US" sz="6000" dirty="0">
                <a:solidFill>
                  <a:schemeClr val="tx1"/>
                </a:solidFill>
              </a:rPr>
              <a:t>5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  <a:endParaRPr lang="en-US" sz="6000" dirty="0">
              <a:solidFill>
                <a:schemeClr val="tx1"/>
              </a:solidFill>
            </a:endParaRPr>
          </a:p>
          <a:p>
            <a:pPr algn="r" hangingPunct="1"/>
            <a:r>
              <a:rPr lang="en-US" sz="6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  <a:endParaRPr lang="en-US" sz="6000" dirty="0">
              <a:solidFill>
                <a:schemeClr val="tx1"/>
              </a:solidFill>
            </a:endParaRPr>
          </a:p>
          <a:p>
            <a:pPr algn="r" hangingPunct="1"/>
            <a:r>
              <a:rPr lang="en-US" sz="6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211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9968E0-596D-43AF-B526-9C4A9DE9861B}"/>
              </a:ext>
            </a:extLst>
          </p:cNvPr>
          <p:cNvSpPr txBox="1"/>
          <p:nvPr/>
        </p:nvSpPr>
        <p:spPr>
          <a:xfrm>
            <a:off x="502920" y="158789"/>
            <a:ext cx="119103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AGENDA</a:t>
            </a:r>
          </a:p>
        </p:txBody>
      </p:sp>
      <p:sp>
        <p:nvSpPr>
          <p:cNvPr id="4" name="Reporting &amp; analytics">
            <a:extLst>
              <a:ext uri="{FF2B5EF4-FFF2-40B4-BE49-F238E27FC236}">
                <a16:creationId xmlns:a16="http://schemas.microsoft.com/office/drawing/2014/main" id="{CAFFFE0B-E836-4A3B-BDF9-CD7B6A7C1852}"/>
              </a:ext>
            </a:extLst>
          </p:cNvPr>
          <p:cNvSpPr txBox="1">
            <a:spLocks/>
          </p:cNvSpPr>
          <p:nvPr/>
        </p:nvSpPr>
        <p:spPr>
          <a:xfrm>
            <a:off x="502920" y="1316318"/>
            <a:ext cx="8278009" cy="270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426466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41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sz="6000" dirty="0"/>
              <a:t>Start with why</a:t>
            </a:r>
          </a:p>
        </p:txBody>
      </p:sp>
    </p:spTree>
    <p:extLst>
      <p:ext uri="{BB962C8B-B14F-4D97-AF65-F5344CB8AC3E}">
        <p14:creationId xmlns:p14="http://schemas.microsoft.com/office/powerpoint/2010/main" val="5962143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0176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149E7D-38AB-4D92-90F0-FE2243803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62"/>
          <a:stretch/>
        </p:blipFill>
        <p:spPr>
          <a:xfrm>
            <a:off x="304323" y="1097280"/>
            <a:ext cx="16916877" cy="7765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968E0-596D-43AF-B526-9C4A9DE9861B}"/>
              </a:ext>
            </a:extLst>
          </p:cNvPr>
          <p:cNvSpPr txBox="1"/>
          <p:nvPr/>
        </p:nvSpPr>
        <p:spPr>
          <a:xfrm>
            <a:off x="502920" y="158789"/>
            <a:ext cx="702435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MUSCULOSKELETAL (MSK) DASHBOARD – Landing Page</a:t>
            </a:r>
          </a:p>
        </p:txBody>
      </p:sp>
    </p:spTree>
    <p:extLst>
      <p:ext uri="{BB962C8B-B14F-4D97-AF65-F5344CB8AC3E}">
        <p14:creationId xmlns:p14="http://schemas.microsoft.com/office/powerpoint/2010/main" val="41168055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MSK Dashboards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MSK Dashboards</a:t>
            </a:r>
          </a:p>
        </p:txBody>
      </p:sp>
      <p:pic>
        <p:nvPicPr>
          <p:cNvPr id="176" name="Screen Shot 2020-03-12 at 2.02.18 PM.png" descr="Screen Shot 2020-03-12 at 2.02.18 PM.png"/>
          <p:cNvPicPr>
            <a:picLocks noChangeAspect="1"/>
          </p:cNvPicPr>
          <p:nvPr/>
        </p:nvPicPr>
        <p:blipFill rotWithShape="1">
          <a:blip r:embed="rId2"/>
          <a:srcRect t="1450" b="2041"/>
          <a:stretch/>
        </p:blipFill>
        <p:spPr>
          <a:xfrm>
            <a:off x="572363" y="1218366"/>
            <a:ext cx="16206877" cy="838283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MSK Dashboards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bg1"/>
                </a:solidFill>
              </a:rPr>
              <a:t>MSK Dashboards</a:t>
            </a:r>
          </a:p>
        </p:txBody>
      </p:sp>
      <p:pic>
        <p:nvPicPr>
          <p:cNvPr id="179" name="Screen Shot 2020-03-12 at 2.04.49 PM.png" descr="Screen Shot 2020-03-12 at 2.04.49 PM.png"/>
          <p:cNvPicPr>
            <a:picLocks noChangeAspect="1"/>
          </p:cNvPicPr>
          <p:nvPr/>
        </p:nvPicPr>
        <p:blipFill rotWithShape="1">
          <a:blip r:embed="rId2"/>
          <a:srcRect b="3815"/>
          <a:stretch/>
        </p:blipFill>
        <p:spPr>
          <a:xfrm>
            <a:off x="599280" y="1209743"/>
            <a:ext cx="16103760" cy="851337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MSK Dashboards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MSK Dashboards</a:t>
            </a:r>
          </a:p>
        </p:txBody>
      </p:sp>
      <p:pic>
        <p:nvPicPr>
          <p:cNvPr id="182" name="Screen Shot 2020-03-12 at 2.08.19 PM.png" descr="Screen Shot 2020-03-12 at 2.08.19 PM.png"/>
          <p:cNvPicPr>
            <a:picLocks noChangeAspect="1"/>
          </p:cNvPicPr>
          <p:nvPr/>
        </p:nvPicPr>
        <p:blipFill rotWithShape="1">
          <a:blip r:embed="rId2"/>
          <a:srcRect b="2412"/>
          <a:stretch/>
        </p:blipFill>
        <p:spPr>
          <a:xfrm>
            <a:off x="541882" y="1141381"/>
            <a:ext cx="16252597" cy="844457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MSK Dashboards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MSK Dashboards</a:t>
            </a:r>
          </a:p>
        </p:txBody>
      </p:sp>
      <p:pic>
        <p:nvPicPr>
          <p:cNvPr id="185" name="Screen Shot 2020-03-12 at 2.09.41 PM.png" descr="Screen Shot 2020-03-12 at 2.09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2" y="1192148"/>
            <a:ext cx="16261035" cy="822617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67</Words>
  <Application>Microsoft Office PowerPoint</Application>
  <PresentationFormat>Custom</PresentationFormat>
  <Paragraphs>35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Avenir Next</vt:lpstr>
      <vt:lpstr>Avenir Next Medium</vt:lpstr>
      <vt:lpstr>DIN Alternate</vt:lpstr>
      <vt:lpstr>DIN Condensed</vt:lpstr>
      <vt:lpstr>Helvetica</vt:lpstr>
      <vt:lpstr>Helvetica Neue</vt:lpstr>
      <vt:lpstr>New_Template7</vt:lpstr>
      <vt:lpstr>Reporting &amp; analytics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&amp; analytics </dc:title>
  <cp:lastModifiedBy>Van Slembrouck, Douglas R.</cp:lastModifiedBy>
  <cp:revision>22</cp:revision>
  <dcterms:modified xsi:type="dcterms:W3CDTF">2020-07-20T13:22:16Z</dcterms:modified>
</cp:coreProperties>
</file>