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80" r:id="rId2"/>
    <p:sldId id="257" r:id="rId3"/>
    <p:sldId id="592" r:id="rId4"/>
    <p:sldId id="2649" r:id="rId5"/>
    <p:sldId id="2673" r:id="rId6"/>
    <p:sldId id="606" r:id="rId7"/>
    <p:sldId id="596" r:id="rId8"/>
    <p:sldId id="597" r:id="rId9"/>
    <p:sldId id="2667" r:id="rId10"/>
    <p:sldId id="2652" r:id="rId11"/>
    <p:sldId id="2654" r:id="rId12"/>
    <p:sldId id="2653" r:id="rId13"/>
    <p:sldId id="2655" r:id="rId14"/>
    <p:sldId id="2669" r:id="rId15"/>
    <p:sldId id="2665" r:id="rId16"/>
    <p:sldId id="2672" r:id="rId17"/>
    <p:sldId id="2662" r:id="rId18"/>
    <p:sldId id="2076" r:id="rId19"/>
    <p:sldId id="256" r:id="rId20"/>
    <p:sldId id="281" r:id="rId21"/>
    <p:sldId id="278" r:id="rId22"/>
    <p:sldId id="279" r:id="rId23"/>
    <p:sldId id="277" r:id="rId24"/>
    <p:sldId id="276"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00" autoAdjust="0"/>
  </p:normalViewPr>
  <p:slideViewPr>
    <p:cSldViewPr snapToGrid="0">
      <p:cViewPr varScale="1">
        <p:scale>
          <a:sx n="74" d="100"/>
          <a:sy n="74" d="100"/>
        </p:scale>
        <p:origin x="5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7A3C4-D872-4C71-AA39-D71BB91333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6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Parts Manufacturer, many plants in many countries</a:t>
            </a:r>
          </a:p>
          <a:p>
            <a:r>
              <a:rPr lang="en-US" dirty="0"/>
              <a:t>Different source systems</a:t>
            </a:r>
          </a:p>
          <a:p>
            <a:r>
              <a:rPr lang="en-US" dirty="0"/>
              <a:t>Varying Network Capabilities</a:t>
            </a:r>
          </a:p>
          <a:p>
            <a:endParaRPr lang="en-US" dirty="0"/>
          </a:p>
        </p:txBody>
      </p:sp>
      <p:sp>
        <p:nvSpPr>
          <p:cNvPr id="4" name="Slide Number Placeholder 3"/>
          <p:cNvSpPr>
            <a:spLocks noGrp="1"/>
          </p:cNvSpPr>
          <p:nvPr>
            <p:ph type="sldNum" sz="quarter" idx="10"/>
          </p:nvPr>
        </p:nvSpPr>
        <p:spPr/>
        <p:txBody>
          <a:bodyPr/>
          <a:lstStyle/>
          <a:p>
            <a:fld id="{36D324C3-D73F-FF40-BF44-A5E2EB5D655B}" type="slidenum">
              <a:rPr lang="en-US" smtClean="0"/>
              <a:t>6</a:t>
            </a:fld>
            <a:endParaRPr lang="en-US"/>
          </a:p>
        </p:txBody>
      </p:sp>
    </p:spTree>
    <p:extLst>
      <p:ext uri="{BB962C8B-B14F-4D97-AF65-F5344CB8AC3E}">
        <p14:creationId xmlns:p14="http://schemas.microsoft.com/office/powerpoint/2010/main" val="154756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4"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5463161" y="-90805"/>
            <a:ext cx="8585201" cy="5043805"/>
          </a:xfrm>
          <a:prstGeom prst="rect">
            <a:avLst/>
          </a:prstGeom>
        </p:spPr>
        <p:txBody>
          <a:bodyPr lIns="91439" tIns="45719" rIns="91439" bIns="45719">
            <a:noAutofit/>
          </a:bodyPr>
          <a:lstStyle/>
          <a:p>
            <a:endParaRPr/>
          </a:p>
        </p:txBody>
      </p:sp>
      <p:sp>
        <p:nvSpPr>
          <p:cNvPr id="112" name="Image"/>
          <p:cNvSpPr>
            <a:spLocks noGrp="1"/>
          </p:cNvSpPr>
          <p:nvPr>
            <p:ph type="pic" sz="half" idx="14"/>
          </p:nvPr>
        </p:nvSpPr>
        <p:spPr>
          <a:xfrm>
            <a:off x="5918717" y="4660900"/>
            <a:ext cx="7669766" cy="5219700"/>
          </a:xfrm>
          <a:prstGeom prst="rect">
            <a:avLst/>
          </a:prstGeom>
        </p:spPr>
        <p:txBody>
          <a:bodyPr lIns="91439" tIns="45719" rIns="91439" bIns="45719">
            <a:noAutofit/>
          </a:bodyPr>
          <a:lstStyle/>
          <a:p>
            <a:endParaRPr/>
          </a:p>
        </p:txBody>
      </p:sp>
      <p:sp>
        <p:nvSpPr>
          <p:cNvPr id="113" name="Image"/>
          <p:cNvSpPr>
            <a:spLocks noGrp="1"/>
          </p:cNvSpPr>
          <p:nvPr>
            <p:ph type="pic" idx="15"/>
          </p:nvPr>
        </p:nvSpPr>
        <p:spPr>
          <a:xfrm>
            <a:off x="-1016000" y="-12700"/>
            <a:ext cx="8860898" cy="9779000"/>
          </a:xfrm>
          <a:prstGeom prst="rect">
            <a:avLst/>
          </a:prstGeom>
        </p:spPr>
        <p:txBody>
          <a:bodyPr lIns="91439" tIns="45719" rIns="91439" bIns="45719">
            <a:noAutofit/>
          </a:bodyPr>
          <a:lstStyle/>
          <a:p>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Type a quote here."/>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4" name="Text"/>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2" name="Type a quote here."/>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3" name="Image"/>
          <p:cNvSpPr>
            <a:spLocks noGrp="1"/>
          </p:cNvSpPr>
          <p:nvPr>
            <p:ph type="pic" idx="14"/>
          </p:nvPr>
        </p:nvSpPr>
        <p:spPr>
          <a:xfrm>
            <a:off x="-1016000" y="-12700"/>
            <a:ext cx="8860898" cy="9779000"/>
          </a:xfrm>
          <a:prstGeom prst="rect">
            <a:avLst/>
          </a:prstGeom>
        </p:spPr>
        <p:txBody>
          <a:bodyPr lIns="91439" tIns="45719" rIns="91439" bIns="45719">
            <a:noAutofit/>
          </a:bodyPr>
          <a:lstStyle/>
          <a:p>
            <a:endParaRPr/>
          </a:p>
        </p:txBody>
      </p:sp>
      <p:sp>
        <p:nvSpPr>
          <p:cNvPr id="134" name="Johnny Appleseed"/>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Image"/>
          <p:cNvSpPr>
            <a:spLocks noGrp="1"/>
          </p:cNvSpPr>
          <p:nvPr>
            <p:ph type="pic" idx="13"/>
          </p:nvPr>
        </p:nvSpPr>
        <p:spPr>
          <a:xfrm>
            <a:off x="-914400" y="-12700"/>
            <a:ext cx="14814645" cy="9779000"/>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595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094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cxnSp>
        <p:nvCxnSpPr>
          <p:cNvPr id="9" name="Straight Connector 8"/>
          <p:cNvCxnSpPr/>
          <p:nvPr userDrawn="1"/>
        </p:nvCxnSpPr>
        <p:spPr>
          <a:xfrm>
            <a:off x="0" y="9040142"/>
            <a:ext cx="1300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11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914400" y="-12700"/>
            <a:ext cx="14814645" cy="9779000"/>
          </a:xfrm>
          <a:prstGeom prst="rect">
            <a:avLst/>
          </a:prstGeom>
        </p:spPr>
        <p:txBody>
          <a:bodyPr lIns="91439" tIns="45719" rIns="91439" bIns="45719">
            <a:noAutofit/>
          </a:bodyPr>
          <a:lstStyle/>
          <a:p>
            <a:endParaRPr/>
          </a:p>
        </p:txBody>
      </p:sp>
      <p:sp>
        <p:nvSpPr>
          <p:cNvPr id="23" name="Line"/>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250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4"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Image"/>
          <p:cNvSpPr>
            <a:spLocks noGrp="1"/>
          </p:cNvSpPr>
          <p:nvPr>
            <p:ph type="pic" idx="13"/>
          </p:nvPr>
        </p:nvSpPr>
        <p:spPr>
          <a:xfrm>
            <a:off x="-1016000" y="-12700"/>
            <a:ext cx="8860898" cy="9779000"/>
          </a:xfrm>
          <a:prstGeom prst="rect">
            <a:avLst/>
          </a:prstGeom>
        </p:spPr>
        <p:txBody>
          <a:bodyPr lIns="91439" tIns="45719" rIns="91439" bIns="45719">
            <a:noAutofit/>
          </a:bodyPr>
          <a:lstStyle/>
          <a:p>
            <a:endParaRPr/>
          </a:p>
        </p:txBody>
      </p:sp>
      <p:sp>
        <p:nvSpPr>
          <p:cNvPr id="53" name="Title Text"/>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4" name="Body Level One…"/>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Image"/>
          <p:cNvSpPr>
            <a:spLocks noGrp="1"/>
          </p:cNvSpPr>
          <p:nvPr>
            <p:ph type="pic" idx="14"/>
          </p:nvPr>
        </p:nvSpPr>
        <p:spPr>
          <a:xfrm>
            <a:off x="6665377" y="1219200"/>
            <a:ext cx="7445457" cy="8216900"/>
          </a:xfrm>
          <a:prstGeom prst="rect">
            <a:avLst/>
          </a:prstGeom>
        </p:spPr>
        <p:txBody>
          <a:bodyPr lIns="91439" tIns="45719" rIns="91439" bIns="45719">
            <a:noAutofit/>
          </a:bodyPr>
          <a:lstStyle/>
          <a:p>
            <a:endParaRPr/>
          </a:p>
        </p:txBody>
      </p:sp>
      <p:sp>
        <p:nvSpPr>
          <p:cNvPr id="93" name="Title Text"/>
          <p:cNvSpPr txBox="1">
            <a:spLocks noGrp="1"/>
          </p:cNvSpPr>
          <p:nvPr>
            <p:ph type="title"/>
          </p:nvPr>
        </p:nvSpPr>
        <p:spPr>
          <a:xfrm>
            <a:off x="406400" y="1536700"/>
            <a:ext cx="6299200" cy="723900"/>
          </a:xfrm>
          <a:prstGeom prst="rect">
            <a:avLst/>
          </a:prstGeom>
        </p:spPr>
        <p:txBody>
          <a:bodyPr/>
          <a:lstStyle/>
          <a:p>
            <a:r>
              <a:t>Title Text</a:t>
            </a:r>
          </a:p>
        </p:txBody>
      </p:sp>
      <p:sp>
        <p:nvSpPr>
          <p:cNvPr id="94" name="Body Level One…"/>
          <p:cNvSpPr txBox="1">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itle Text"/>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9pPr>
    </p:titleStyle>
    <p:bodyStyle>
      <a:lvl1pPr marL="444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cid:image002.png@01D51085.88C7ADE0" TargetMode="External"/><Relationship Id="rId2" Type="http://schemas.openxmlformats.org/officeDocument/2006/relationships/image" Target="../media/image10.gif"/><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p:cNvSpPr/>
          <p:nvPr/>
        </p:nvSpPr>
        <p:spPr>
          <a:xfrm>
            <a:off x="0" y="76200"/>
            <a:ext cx="13004800" cy="1270000"/>
          </a:xfrm>
          <a:prstGeom prst="rect">
            <a:avLst/>
          </a:prstGeom>
          <a:solidFill>
            <a:srgbClr val="FFFFFF"/>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67" name="Reporting &amp; analytics"/>
          <p:cNvSpPr txBox="1">
            <a:spLocks noGrp="1"/>
          </p:cNvSpPr>
          <p:nvPr>
            <p:ph type="ctrTitle"/>
          </p:nvPr>
        </p:nvSpPr>
        <p:spPr>
          <a:prstGeom prst="rect">
            <a:avLst/>
          </a:prstGeom>
        </p:spPr>
        <p:txBody>
          <a:bodyPr>
            <a:noAutofit/>
          </a:bodyPr>
          <a:lstStyle>
            <a:lvl1pPr defTabSz="426466">
              <a:defRPr sz="12410"/>
            </a:lvl1pPr>
          </a:lstStyle>
          <a:p>
            <a:r>
              <a:rPr sz="8800" dirty="0"/>
              <a:t>Reporting &amp; analytics </a:t>
            </a:r>
          </a:p>
        </p:txBody>
      </p:sp>
      <p:sp>
        <p:nvSpPr>
          <p:cNvPr id="168" name="Informatics environment"/>
          <p:cNvSpPr txBox="1">
            <a:spLocks noGrp="1"/>
          </p:cNvSpPr>
          <p:nvPr>
            <p:ph type="subTitle" sz="quarter" idx="1"/>
          </p:nvPr>
        </p:nvSpPr>
        <p:spPr>
          <a:prstGeom prst="rect">
            <a:avLst/>
          </a:prstGeom>
        </p:spPr>
        <p:txBody>
          <a:bodyPr>
            <a:normAutofit/>
          </a:bodyPr>
          <a:lstStyle/>
          <a:p>
            <a:r>
              <a:rPr sz="4400" dirty="0"/>
              <a:t>Informatics environment</a:t>
            </a:r>
          </a:p>
        </p:txBody>
      </p:sp>
      <p:pic>
        <p:nvPicPr>
          <p:cNvPr id="169" name="Screen Shot 2020-03-12 at 1.57.23 PM.png" descr="Screen Shot 2020-03-12 at 1.57.23 PM.png"/>
          <p:cNvPicPr>
            <a:picLocks noChangeAspect="1"/>
          </p:cNvPicPr>
          <p:nvPr/>
        </p:nvPicPr>
        <p:blipFill>
          <a:blip r:embed="rId2"/>
          <a:stretch>
            <a:fillRect/>
          </a:stretch>
        </p:blipFill>
        <p:spPr>
          <a:xfrm>
            <a:off x="7480051" y="330200"/>
            <a:ext cx="5422901" cy="762000"/>
          </a:xfrm>
          <a:prstGeom prst="rect">
            <a:avLst/>
          </a:prstGeom>
          <a:ln w="12700">
            <a:miter lim="400000"/>
          </a:ln>
        </p:spPr>
      </p:pic>
      <p:sp>
        <p:nvSpPr>
          <p:cNvPr id="170" name="Rectangle"/>
          <p:cNvSpPr/>
          <p:nvPr/>
        </p:nvSpPr>
        <p:spPr>
          <a:xfrm>
            <a:off x="0" y="1485638"/>
            <a:ext cx="13004800" cy="38362"/>
          </a:xfrm>
          <a:prstGeom prst="rect">
            <a:avLst/>
          </a:pr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7" name="Informatics environment">
            <a:extLst>
              <a:ext uri="{FF2B5EF4-FFF2-40B4-BE49-F238E27FC236}">
                <a16:creationId xmlns:a16="http://schemas.microsoft.com/office/drawing/2014/main" id="{FEBD210D-DC78-4265-B8F6-D57E5153ED8F}"/>
              </a:ext>
            </a:extLst>
          </p:cNvPr>
          <p:cNvSpPr txBox="1">
            <a:spLocks/>
          </p:cNvSpPr>
          <p:nvPr/>
        </p:nvSpPr>
        <p:spPr>
          <a:xfrm>
            <a:off x="406401" y="7600648"/>
            <a:ext cx="12192000" cy="1490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1pPr>
            <a:lvl2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2pPr>
            <a:lvl3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3pPr>
            <a:lvl4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4pPr>
            <a:lvl5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9pPr>
          </a:lstStyle>
          <a:p>
            <a:pPr hangingPunct="1"/>
            <a:r>
              <a:rPr lang="en-US" sz="4400" dirty="0"/>
              <a:t>Tableau Training</a:t>
            </a:r>
          </a:p>
        </p:txBody>
      </p:sp>
    </p:spTree>
    <p:extLst>
      <p:ext uri="{BB962C8B-B14F-4D97-AF65-F5344CB8AC3E}">
        <p14:creationId xmlns:p14="http://schemas.microsoft.com/office/powerpoint/2010/main" val="7068785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E8814C0-2339-49C1-9929-68B928C84A39}"/>
              </a:ext>
            </a:extLst>
          </p:cNvPr>
          <p:cNvGraphicFramePr>
            <a:graphicFrameLocks noGrp="1"/>
          </p:cNvGraphicFramePr>
          <p:nvPr>
            <p:extLst>
              <p:ext uri="{D42A27DB-BD31-4B8C-83A1-F6EECF244321}">
                <p14:modId xmlns:p14="http://schemas.microsoft.com/office/powerpoint/2010/main" val="209852721"/>
              </p:ext>
            </p:extLst>
          </p:nvPr>
        </p:nvGraphicFramePr>
        <p:xfrm>
          <a:off x="343182" y="1870265"/>
          <a:ext cx="12320692" cy="4306535"/>
        </p:xfrm>
        <a:graphic>
          <a:graphicData uri="http://schemas.openxmlformats.org/drawingml/2006/table">
            <a:tbl>
              <a:tblPr>
                <a:tableStyleId>{5C22544A-7EE6-4342-B048-85BDC9FD1C3A}</a:tableStyleId>
              </a:tblPr>
              <a:tblGrid>
                <a:gridCol w="948818">
                  <a:extLst>
                    <a:ext uri="{9D8B030D-6E8A-4147-A177-3AD203B41FA5}">
                      <a16:colId xmlns:a16="http://schemas.microsoft.com/office/drawing/2014/main" val="1508168920"/>
                    </a:ext>
                  </a:extLst>
                </a:gridCol>
                <a:gridCol w="2204608">
                  <a:extLst>
                    <a:ext uri="{9D8B030D-6E8A-4147-A177-3AD203B41FA5}">
                      <a16:colId xmlns:a16="http://schemas.microsoft.com/office/drawing/2014/main" val="2592702091"/>
                    </a:ext>
                  </a:extLst>
                </a:gridCol>
                <a:gridCol w="1172070">
                  <a:extLst>
                    <a:ext uri="{9D8B030D-6E8A-4147-A177-3AD203B41FA5}">
                      <a16:colId xmlns:a16="http://schemas.microsoft.com/office/drawing/2014/main" val="1831631559"/>
                    </a:ext>
                  </a:extLst>
                </a:gridCol>
                <a:gridCol w="1339509">
                  <a:extLst>
                    <a:ext uri="{9D8B030D-6E8A-4147-A177-3AD203B41FA5}">
                      <a16:colId xmlns:a16="http://schemas.microsoft.com/office/drawing/2014/main" val="79752975"/>
                    </a:ext>
                  </a:extLst>
                </a:gridCol>
                <a:gridCol w="683708">
                  <a:extLst>
                    <a:ext uri="{9D8B030D-6E8A-4147-A177-3AD203B41FA5}">
                      <a16:colId xmlns:a16="http://schemas.microsoft.com/office/drawing/2014/main" val="2208145590"/>
                    </a:ext>
                  </a:extLst>
                </a:gridCol>
                <a:gridCol w="1102305">
                  <a:extLst>
                    <a:ext uri="{9D8B030D-6E8A-4147-A177-3AD203B41FA5}">
                      <a16:colId xmlns:a16="http://schemas.microsoft.com/office/drawing/2014/main" val="4139610103"/>
                    </a:ext>
                  </a:extLst>
                </a:gridCol>
                <a:gridCol w="1297650">
                  <a:extLst>
                    <a:ext uri="{9D8B030D-6E8A-4147-A177-3AD203B41FA5}">
                      <a16:colId xmlns:a16="http://schemas.microsoft.com/office/drawing/2014/main" val="3848228303"/>
                    </a:ext>
                  </a:extLst>
                </a:gridCol>
                <a:gridCol w="1032538">
                  <a:extLst>
                    <a:ext uri="{9D8B030D-6E8A-4147-A177-3AD203B41FA5}">
                      <a16:colId xmlns:a16="http://schemas.microsoft.com/office/drawing/2014/main" val="1942867139"/>
                    </a:ext>
                  </a:extLst>
                </a:gridCol>
                <a:gridCol w="1186024">
                  <a:extLst>
                    <a:ext uri="{9D8B030D-6E8A-4147-A177-3AD203B41FA5}">
                      <a16:colId xmlns:a16="http://schemas.microsoft.com/office/drawing/2014/main" val="2859629931"/>
                    </a:ext>
                  </a:extLst>
                </a:gridCol>
                <a:gridCol w="669754">
                  <a:extLst>
                    <a:ext uri="{9D8B030D-6E8A-4147-A177-3AD203B41FA5}">
                      <a16:colId xmlns:a16="http://schemas.microsoft.com/office/drawing/2014/main" val="4238179504"/>
                    </a:ext>
                  </a:extLst>
                </a:gridCol>
                <a:gridCol w="683708">
                  <a:extLst>
                    <a:ext uri="{9D8B030D-6E8A-4147-A177-3AD203B41FA5}">
                      <a16:colId xmlns:a16="http://schemas.microsoft.com/office/drawing/2014/main" val="1027388482"/>
                    </a:ext>
                  </a:extLst>
                </a:gridCol>
              </a:tblGrid>
              <a:tr h="375342">
                <a:tc>
                  <a:txBody>
                    <a:bodyPr/>
                    <a:lstStyle/>
                    <a:p>
                      <a:pPr algn="ctr" fontAlgn="b"/>
                      <a:r>
                        <a:rPr lang="en-US" sz="1100" u="none" strike="noStrike" dirty="0">
                          <a:effectLst/>
                        </a:rPr>
                        <a:t>CASE ID</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BRAND NAME</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ACTIVITY STATUS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URGENT/NON 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ERISA CD</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Finalized Month</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 TMS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END TMS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RECEIPT DT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On Time</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TAT</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333569887"/>
                  </a:ext>
                </a:extLst>
              </a:tr>
              <a:tr h="202321">
                <a:tc>
                  <a:txBody>
                    <a:bodyPr/>
                    <a:lstStyle/>
                    <a:p>
                      <a:pPr algn="r" fontAlgn="b"/>
                      <a:r>
                        <a:rPr lang="en-US" sz="1100" u="none" strike="noStrike" dirty="0">
                          <a:effectLst/>
                        </a:rPr>
                        <a:t>44119193</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BELVIQ 10 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20-Apr-18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22-Apr-18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20-Apr-18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2343057424"/>
                  </a:ext>
                </a:extLst>
              </a:tr>
              <a:tr h="202321">
                <a:tc>
                  <a:txBody>
                    <a:bodyPr/>
                    <a:lstStyle/>
                    <a:p>
                      <a:pPr algn="r" fontAlgn="b"/>
                      <a:r>
                        <a:rPr lang="en-US" sz="1100" u="none" strike="noStrike" dirty="0">
                          <a:effectLst/>
                        </a:rPr>
                        <a:t>43999747</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XIFAXAN 550 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27-Apr-18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735591059"/>
                  </a:ext>
                </a:extLst>
              </a:tr>
              <a:tr h="145694">
                <a:tc>
                  <a:txBody>
                    <a:bodyPr/>
                    <a:lstStyle/>
                    <a:p>
                      <a:pPr algn="r" fontAlgn="b"/>
                      <a:r>
                        <a:rPr lang="en-US" sz="1100" u="none" strike="noStrike" dirty="0">
                          <a:effectLst/>
                        </a:rPr>
                        <a:t>43725056</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sv-SE" sz="1100" u="none" strike="noStrike">
                          <a:effectLst/>
                        </a:rPr>
                        <a:t>H.P. ACTHAR 80 UNIT/ML VIAL</a:t>
                      </a:r>
                      <a:endParaRPr lang="sv-SE" sz="1100" b="0" i="0" u="none" strike="noStrike">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6-Apr-18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1615444347"/>
                  </a:ext>
                </a:extLst>
              </a:tr>
              <a:tr h="202321">
                <a:tc>
                  <a:txBody>
                    <a:bodyPr/>
                    <a:lstStyle/>
                    <a:p>
                      <a:pPr algn="r" fontAlgn="b"/>
                      <a:r>
                        <a:rPr lang="en-US" sz="1100" u="none" strike="noStrike" dirty="0">
                          <a:effectLst/>
                        </a:rPr>
                        <a:t>43996385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VYTORIN 10 MG-20MG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12-Apr-18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13-Apr-18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12-Apr-18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1640738721"/>
                  </a:ext>
                </a:extLst>
              </a:tr>
              <a:tr h="202321">
                <a:tc>
                  <a:txBody>
                    <a:bodyPr/>
                    <a:lstStyle/>
                    <a:p>
                      <a:pPr algn="r" fontAlgn="b"/>
                      <a:r>
                        <a:rPr lang="en-US" sz="1100" u="none" strike="noStrike" dirty="0">
                          <a:effectLst/>
                        </a:rPr>
                        <a:t>44002791</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OMEPRAZOLE 40 MG CAPSULE DR</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6-Apr-18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1431011091"/>
                  </a:ext>
                </a:extLst>
              </a:tr>
              <a:tr h="202321">
                <a:tc>
                  <a:txBody>
                    <a:bodyPr/>
                    <a:lstStyle/>
                    <a:p>
                      <a:pPr algn="r" fontAlgn="b"/>
                      <a:r>
                        <a:rPr lang="en-US" sz="1100" u="none" strike="noStrike" dirty="0">
                          <a:effectLst/>
                        </a:rPr>
                        <a:t>43914085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LYRICA 75 MG CAPSULE</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6-Apr-18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6-Apr-18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6-Apr-18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2032599001"/>
                  </a:ext>
                </a:extLst>
              </a:tr>
              <a:tr h="202321">
                <a:tc>
                  <a:txBody>
                    <a:bodyPr/>
                    <a:lstStyle/>
                    <a:p>
                      <a:pPr algn="r" fontAlgn="b"/>
                      <a:r>
                        <a:rPr lang="en-US" sz="1100" u="none" strike="noStrike" dirty="0">
                          <a:effectLst/>
                        </a:rPr>
                        <a:t>43717537</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METAXALONE 800 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24-Apr-18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24-Apr-18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24-Apr-18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3970629047"/>
                  </a:ext>
                </a:extLst>
              </a:tr>
              <a:tr h="202321">
                <a:tc>
                  <a:txBody>
                    <a:bodyPr/>
                    <a:lstStyle/>
                    <a:p>
                      <a:pPr algn="r" fontAlgn="b"/>
                      <a:r>
                        <a:rPr lang="en-US" sz="1100" u="none" strike="noStrike" dirty="0">
                          <a:effectLst/>
                        </a:rPr>
                        <a:t>43666633</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sv-SE" sz="1100" u="none" strike="noStrike">
                          <a:effectLst/>
                        </a:rPr>
                        <a:t>DUPIXENT 300 MG/2ML SYRINGE</a:t>
                      </a:r>
                      <a:endParaRPr lang="sv-SE" sz="1100" b="0" i="0" u="none" strike="noStrike">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23-Apr-18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23-Apr-18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23-Apr-18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2418713338"/>
                  </a:ext>
                </a:extLst>
              </a:tr>
              <a:tr h="202321">
                <a:tc>
                  <a:txBody>
                    <a:bodyPr/>
                    <a:lstStyle/>
                    <a:p>
                      <a:pPr algn="r" fontAlgn="b"/>
                      <a:r>
                        <a:rPr lang="en-US" sz="1100" u="none" strike="noStrike" dirty="0">
                          <a:effectLst/>
                        </a:rPr>
                        <a:t>44561103</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XIFAXAN 550 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16-May-18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18-May-18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407266099"/>
                  </a:ext>
                </a:extLst>
              </a:tr>
              <a:tr h="202321">
                <a:tc>
                  <a:txBody>
                    <a:bodyPr/>
                    <a:lstStyle/>
                    <a:p>
                      <a:pPr algn="r" fontAlgn="b"/>
                      <a:r>
                        <a:rPr lang="en-US" sz="1100" u="none" strike="noStrike" dirty="0">
                          <a:effectLst/>
                        </a:rPr>
                        <a:t>44485640</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FARYDAK 20 MG CAPSULE</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17-May-18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2738395558"/>
                  </a:ext>
                </a:extLst>
              </a:tr>
              <a:tr h="202321">
                <a:tc>
                  <a:txBody>
                    <a:bodyPr/>
                    <a:lstStyle/>
                    <a:p>
                      <a:pPr algn="r" fontAlgn="b"/>
                      <a:r>
                        <a:rPr lang="en-US" sz="1100" u="none" strike="noStrike" dirty="0">
                          <a:effectLst/>
                        </a:rPr>
                        <a:t>44320617</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CIALIS 5 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29-May-18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30-May-18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29-May-18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2610833394"/>
                  </a:ext>
                </a:extLst>
              </a:tr>
              <a:tr h="202321">
                <a:tc>
                  <a:txBody>
                    <a:bodyPr/>
                    <a:lstStyle/>
                    <a:p>
                      <a:pPr algn="r" fontAlgn="b"/>
                      <a:r>
                        <a:rPr lang="en-US" sz="1100" u="none" strike="noStrike" dirty="0">
                          <a:effectLst/>
                        </a:rPr>
                        <a:t>44759521</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NEXIUM 40 MG CAPSULE</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24-May-18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24-May-18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24-May-18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662257177"/>
                  </a:ext>
                </a:extLst>
              </a:tr>
              <a:tr h="202321">
                <a:tc>
                  <a:txBody>
                    <a:bodyPr/>
                    <a:lstStyle/>
                    <a:p>
                      <a:pPr algn="r" fontAlgn="b"/>
                      <a:r>
                        <a:rPr lang="en-US" sz="1100" u="none" strike="noStrike" dirty="0">
                          <a:effectLst/>
                        </a:rPr>
                        <a:t>44554926</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XIFAXAN 550 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11-May-18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11-May-18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11-May-18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2921518204"/>
                  </a:ext>
                </a:extLst>
              </a:tr>
              <a:tr h="202321">
                <a:tc>
                  <a:txBody>
                    <a:bodyPr/>
                    <a:lstStyle/>
                    <a:p>
                      <a:pPr algn="r" fontAlgn="b"/>
                      <a:r>
                        <a:rPr lang="en-US" sz="1100" u="none" strike="noStrike" dirty="0">
                          <a:effectLst/>
                        </a:rPr>
                        <a:t>44318558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HARVONI 90MG-400MG TABLET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3931212603"/>
                  </a:ext>
                </a:extLst>
              </a:tr>
              <a:tr h="202321">
                <a:tc>
                  <a:txBody>
                    <a:bodyPr/>
                    <a:lstStyle/>
                    <a:p>
                      <a:pPr algn="r" fontAlgn="b"/>
                      <a:r>
                        <a:rPr lang="en-US" sz="1100" u="none" strike="noStrike" dirty="0">
                          <a:effectLst/>
                        </a:rPr>
                        <a:t>44550171</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AMITIZA 8 MCG CAPSULE</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18-May-18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18-May-18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18-May-18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1854127849"/>
                  </a:ext>
                </a:extLst>
              </a:tr>
              <a:tr h="375342">
                <a:tc>
                  <a:txBody>
                    <a:bodyPr/>
                    <a:lstStyle/>
                    <a:p>
                      <a:pPr algn="r" fontAlgn="b"/>
                      <a:r>
                        <a:rPr lang="en-US" sz="1100" u="none" strike="noStrike" dirty="0">
                          <a:effectLst/>
                        </a:rPr>
                        <a:t>44689263</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TALTZ AUTOINJECTOR 80 MG/ML AU</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25-May-18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30100001"/>
                  </a:ext>
                </a:extLst>
              </a:tr>
              <a:tr h="202321">
                <a:tc>
                  <a:txBody>
                    <a:bodyPr/>
                    <a:lstStyle/>
                    <a:p>
                      <a:pPr algn="r" fontAlgn="b"/>
                      <a:r>
                        <a:rPr lang="en-US" sz="1100" u="none" strike="noStrike" dirty="0">
                          <a:effectLst/>
                        </a:rPr>
                        <a:t>44358781</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EUCRISA 2 % OINT. (G)</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11-May-18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11-May-18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11-May-18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3829716730"/>
                  </a:ext>
                </a:extLst>
              </a:tr>
              <a:tr h="375342">
                <a:tc>
                  <a:txBody>
                    <a:bodyPr/>
                    <a:lstStyle/>
                    <a:p>
                      <a:pPr algn="r" fontAlgn="b"/>
                      <a:r>
                        <a:rPr lang="en-US" sz="1100" u="none" strike="noStrike" dirty="0">
                          <a:effectLst/>
                        </a:rPr>
                        <a:t>44058674</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ESOMEPRAZOLE MAGNESIUM 40 MG C</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l" fontAlgn="b"/>
                      <a:r>
                        <a:rPr lang="en-US" sz="1100" u="none" strike="noStrike" dirty="0">
                          <a:effectLst/>
                        </a:rPr>
                        <a:t>Denied on Ap</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Urgent</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7-May-18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7-May-18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7-May-18</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ctr" fontAlgn="b"/>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6976" marR="6976" marT="6976"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6976" marR="6976" marT="6976" marB="0" anchor="b"/>
                </a:tc>
                <a:extLst>
                  <a:ext uri="{0D108BD9-81ED-4DB2-BD59-A6C34878D82A}">
                    <a16:rowId xmlns:a16="http://schemas.microsoft.com/office/drawing/2014/main" val="3197717026"/>
                  </a:ext>
                </a:extLst>
              </a:tr>
            </a:tbl>
          </a:graphicData>
        </a:graphic>
      </p:graphicFrame>
      <p:sp>
        <p:nvSpPr>
          <p:cNvPr id="10" name="Title 4">
            <a:extLst>
              <a:ext uri="{FF2B5EF4-FFF2-40B4-BE49-F238E27FC236}">
                <a16:creationId xmlns:a16="http://schemas.microsoft.com/office/drawing/2014/main" id="{26F51E83-D818-410C-80D6-532E0A51066E}"/>
              </a:ext>
            </a:extLst>
          </p:cNvPr>
          <p:cNvSpPr txBox="1">
            <a:spLocks/>
          </p:cNvSpPr>
          <p:nvPr/>
        </p:nvSpPr>
        <p:spPr bwMode="auto">
          <a:xfrm>
            <a:off x="156058" y="0"/>
            <a:ext cx="9349187" cy="1183437"/>
          </a:xfrm>
          <a:prstGeom prst="rect">
            <a:avLst/>
          </a:prstGeom>
          <a:noFill/>
          <a:ln w="9525">
            <a:noFill/>
            <a:miter lim="800000"/>
            <a:headEnd/>
            <a:tailEnd/>
          </a:ln>
        </p:spPr>
        <p:txBody>
          <a:bodyPr vert="horz" wrap="square" lIns="130048" tIns="65024" rIns="130048" bIns="65024" numCol="1" anchor="ctr" anchorCtr="0" compatLnSpc="1">
            <a:prstTxWarp prst="textNoShape">
              <a:avLst/>
            </a:prstTxWarp>
            <a:noAutofit/>
          </a:bodyPr>
          <a:lstStyle>
            <a:lvl1pPr algn="ctr" defTabSz="457200" rtl="0" eaLnBrk="1" fontAlgn="base" hangingPunct="1">
              <a:spcBef>
                <a:spcPct val="0"/>
              </a:spcBef>
              <a:spcAft>
                <a:spcPct val="0"/>
              </a:spcAft>
              <a:defRPr sz="3200" b="1" kern="1200" cap="none" baseline="0">
                <a:solidFill>
                  <a:srgbClr val="0082CA"/>
                </a:solidFill>
                <a:latin typeface="Arial"/>
                <a:ea typeface="MS PGothic" pitchFamily="34" charset="-128"/>
                <a:cs typeface="Arial"/>
              </a:defRPr>
            </a:lvl1pPr>
            <a:lvl2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5pPr>
            <a:lvl6pPr marL="4572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9pPr>
          </a:lstStyle>
          <a:p>
            <a:pPr algn="l" defTabSz="650230">
              <a:defRPr/>
            </a:pPr>
            <a:r>
              <a:rPr lang="en-US" sz="3982" dirty="0">
                <a:solidFill>
                  <a:schemeClr val="bg1"/>
                </a:solidFill>
                <a:latin typeface="Calibri" panose="020F0502020204030204" pitchFamily="34" charset="0"/>
                <a:cs typeface="Calibri" panose="020F0502020204030204" pitchFamily="34" charset="0"/>
              </a:rPr>
              <a:t>Current State : Appeals Metrics </a:t>
            </a:r>
          </a:p>
        </p:txBody>
      </p:sp>
      <p:sp>
        <p:nvSpPr>
          <p:cNvPr id="5" name="Subtitle 6">
            <a:extLst>
              <a:ext uri="{FF2B5EF4-FFF2-40B4-BE49-F238E27FC236}">
                <a16:creationId xmlns:a16="http://schemas.microsoft.com/office/drawing/2014/main" id="{04D50942-70C2-423D-A106-7A807641E6A6}"/>
              </a:ext>
            </a:extLst>
          </p:cNvPr>
          <p:cNvSpPr>
            <a:spLocks noGrp="1"/>
          </p:cNvSpPr>
          <p:nvPr>
            <p:ph type="subTitle" idx="4294967295"/>
          </p:nvPr>
        </p:nvSpPr>
        <p:spPr>
          <a:xfrm>
            <a:off x="529223" y="7234113"/>
            <a:ext cx="11296114" cy="1713190"/>
          </a:xfrm>
          <a:prstGeom prst="rect">
            <a:avLst/>
          </a:prstGeom>
        </p:spPr>
        <p:txBody>
          <a:bodyPr>
            <a:noAutofit/>
          </a:bodyPr>
          <a:lstStyle/>
          <a:p>
            <a:pPr marL="0" indent="0">
              <a:buNone/>
              <a:defRPr/>
            </a:pPr>
            <a:r>
              <a:rPr lang="en-US" sz="2560" b="1" dirty="0">
                <a:solidFill>
                  <a:schemeClr val="bg1"/>
                </a:solidFill>
                <a:latin typeface="Calibri" panose="020F0502020204030204" pitchFamily="34" charset="0"/>
                <a:cs typeface="Calibri" panose="020F0502020204030204" pitchFamily="34" charset="0"/>
              </a:rPr>
              <a:t>Purpose: Identify all cases for appeals and help evaluate the effectiveness of current prior Authorization programs</a:t>
            </a:r>
          </a:p>
        </p:txBody>
      </p:sp>
    </p:spTree>
    <p:extLst>
      <p:ext uri="{BB962C8B-B14F-4D97-AF65-F5344CB8AC3E}">
        <p14:creationId xmlns:p14="http://schemas.microsoft.com/office/powerpoint/2010/main" val="828746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idx="4294967295"/>
          </p:nvPr>
        </p:nvSpPr>
        <p:spPr>
          <a:xfrm>
            <a:off x="253541" y="189990"/>
            <a:ext cx="9103360" cy="826347"/>
          </a:xfrm>
        </p:spPr>
        <p:txBody>
          <a:bodyPr>
            <a:normAutofit fontScale="90000"/>
          </a:bodyPr>
          <a:lstStyle/>
          <a:p>
            <a:r>
              <a:rPr lang="en-US" dirty="0">
                <a:ea typeface="MS PGothic"/>
              </a:rPr>
              <a:t>Future State</a:t>
            </a:r>
            <a:endParaRPr lang="en-US" dirty="0"/>
          </a:p>
        </p:txBody>
      </p:sp>
      <p:pic>
        <p:nvPicPr>
          <p:cNvPr id="2" name="Picture 1">
            <a:extLst>
              <a:ext uri="{FF2B5EF4-FFF2-40B4-BE49-F238E27FC236}">
                <a16:creationId xmlns:a16="http://schemas.microsoft.com/office/drawing/2014/main" id="{8EA4B52B-74B1-48BD-8BFF-6592F27335CD}"/>
              </a:ext>
            </a:extLst>
          </p:cNvPr>
          <p:cNvPicPr>
            <a:picLocks noChangeAspect="1"/>
          </p:cNvPicPr>
          <p:nvPr/>
        </p:nvPicPr>
        <p:blipFill>
          <a:blip r:embed="rId2"/>
          <a:stretch>
            <a:fillRect/>
          </a:stretch>
        </p:blipFill>
        <p:spPr>
          <a:xfrm>
            <a:off x="253542" y="1572106"/>
            <a:ext cx="12400695" cy="7208155"/>
          </a:xfrm>
          <a:prstGeom prst="rect">
            <a:avLst/>
          </a:prstGeom>
        </p:spPr>
      </p:pic>
    </p:spTree>
    <p:extLst>
      <p:ext uri="{BB962C8B-B14F-4D97-AF65-F5344CB8AC3E}">
        <p14:creationId xmlns:p14="http://schemas.microsoft.com/office/powerpoint/2010/main" val="111761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39A26FD-693C-490B-9597-C89DE86B49F6}"/>
              </a:ext>
            </a:extLst>
          </p:cNvPr>
          <p:cNvSpPr txBox="1">
            <a:spLocks/>
          </p:cNvSpPr>
          <p:nvPr/>
        </p:nvSpPr>
        <p:spPr bwMode="auto">
          <a:xfrm>
            <a:off x="245827" y="194171"/>
            <a:ext cx="9103360" cy="896338"/>
          </a:xfrm>
          <a:prstGeom prst="rect">
            <a:avLst/>
          </a:prstGeom>
          <a:noFill/>
          <a:ln w="9525">
            <a:noFill/>
            <a:miter lim="800000"/>
            <a:headEnd/>
            <a:tailEnd/>
          </a:ln>
        </p:spPr>
        <p:txBody>
          <a:bodyPr vert="horz" wrap="square" lIns="130048" tIns="65024" rIns="130048" bIns="65024" numCol="1" anchor="ctr" anchorCtr="0" compatLnSpc="1">
            <a:prstTxWarp prst="textNoShape">
              <a:avLst/>
            </a:prstTxWarp>
            <a:noAutofit/>
          </a:bodyPr>
          <a:lstStyle>
            <a:lvl1pPr algn="ctr" defTabSz="457200" rtl="0" eaLnBrk="1" fontAlgn="base" hangingPunct="1">
              <a:spcBef>
                <a:spcPct val="0"/>
              </a:spcBef>
              <a:spcAft>
                <a:spcPct val="0"/>
              </a:spcAft>
              <a:defRPr sz="3200" b="1" kern="1200" cap="none" baseline="0">
                <a:solidFill>
                  <a:srgbClr val="0082CA"/>
                </a:solidFill>
                <a:latin typeface="Arial"/>
                <a:ea typeface="MS PGothic" pitchFamily="34" charset="-128"/>
                <a:cs typeface="Arial"/>
              </a:defRPr>
            </a:lvl1pPr>
            <a:lvl2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5pPr>
            <a:lvl6pPr marL="4572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9pPr>
          </a:lstStyle>
          <a:p>
            <a:pPr algn="l" defTabSz="650230">
              <a:defRPr/>
            </a:pPr>
            <a:r>
              <a:rPr lang="en-US" sz="3413" dirty="0">
                <a:solidFill>
                  <a:schemeClr val="bg1"/>
                </a:solidFill>
                <a:latin typeface="Calibri" panose="020F0502020204030204" pitchFamily="34" charset="0"/>
                <a:cs typeface="Calibri" panose="020F0502020204030204" pitchFamily="34" charset="0"/>
              </a:rPr>
              <a:t>Current State : PA Count Report</a:t>
            </a:r>
          </a:p>
        </p:txBody>
      </p:sp>
      <p:pic>
        <p:nvPicPr>
          <p:cNvPr id="6" name="Picture 5">
            <a:extLst>
              <a:ext uri="{FF2B5EF4-FFF2-40B4-BE49-F238E27FC236}">
                <a16:creationId xmlns:a16="http://schemas.microsoft.com/office/drawing/2014/main" id="{D232033E-0F38-4131-B522-29546C82DE1C}"/>
              </a:ext>
            </a:extLst>
          </p:cNvPr>
          <p:cNvPicPr>
            <a:picLocks noChangeAspect="1"/>
          </p:cNvPicPr>
          <p:nvPr/>
        </p:nvPicPr>
        <p:blipFill>
          <a:blip r:embed="rId2"/>
          <a:stretch>
            <a:fillRect/>
          </a:stretch>
        </p:blipFill>
        <p:spPr>
          <a:xfrm>
            <a:off x="399013" y="1422603"/>
            <a:ext cx="11667514" cy="4498428"/>
          </a:xfrm>
          <a:prstGeom prst="rect">
            <a:avLst/>
          </a:prstGeom>
        </p:spPr>
      </p:pic>
      <p:sp>
        <p:nvSpPr>
          <p:cNvPr id="7" name="Subtitle 6">
            <a:extLst>
              <a:ext uri="{FF2B5EF4-FFF2-40B4-BE49-F238E27FC236}">
                <a16:creationId xmlns:a16="http://schemas.microsoft.com/office/drawing/2014/main" id="{2D00C63E-4E57-4086-BE21-BBC6BD7DF590}"/>
              </a:ext>
            </a:extLst>
          </p:cNvPr>
          <p:cNvSpPr>
            <a:spLocks noGrp="1"/>
          </p:cNvSpPr>
          <p:nvPr>
            <p:ph type="subTitle" idx="4294967295"/>
          </p:nvPr>
        </p:nvSpPr>
        <p:spPr>
          <a:xfrm>
            <a:off x="447645" y="6522758"/>
            <a:ext cx="12166386" cy="1494421"/>
          </a:xfrm>
          <a:prstGeom prst="rect">
            <a:avLst/>
          </a:prstGeom>
        </p:spPr>
        <p:txBody>
          <a:bodyPr>
            <a:normAutofit/>
          </a:bodyPr>
          <a:lstStyle/>
          <a:p>
            <a:pPr marL="0" indent="0">
              <a:buNone/>
              <a:defRPr/>
            </a:pPr>
            <a:r>
              <a:rPr lang="en-US" sz="2400" b="1" dirty="0">
                <a:solidFill>
                  <a:schemeClr val="bg1"/>
                </a:solidFill>
                <a:latin typeface="Calibri" panose="020F0502020204030204" pitchFamily="34" charset="0"/>
                <a:cs typeface="Calibri" panose="020F0502020204030204" pitchFamily="34" charset="0"/>
              </a:rPr>
              <a:t>Purpose: Capture and evaluate Prior Authorizations data to support customer retention</a:t>
            </a:r>
          </a:p>
        </p:txBody>
      </p:sp>
    </p:spTree>
    <p:extLst>
      <p:ext uri="{BB962C8B-B14F-4D97-AF65-F5344CB8AC3E}">
        <p14:creationId xmlns:p14="http://schemas.microsoft.com/office/powerpoint/2010/main" val="727419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idx="4294967295"/>
          </p:nvPr>
        </p:nvSpPr>
        <p:spPr>
          <a:xfrm>
            <a:off x="253541" y="189990"/>
            <a:ext cx="9103360" cy="826347"/>
          </a:xfrm>
        </p:spPr>
        <p:txBody>
          <a:bodyPr>
            <a:normAutofit fontScale="90000"/>
          </a:bodyPr>
          <a:lstStyle/>
          <a:p>
            <a:r>
              <a:rPr lang="en-US" dirty="0">
                <a:ea typeface="MS PGothic"/>
              </a:rPr>
              <a:t>Future State</a:t>
            </a:r>
            <a:endParaRPr lang="en-US" dirty="0"/>
          </a:p>
        </p:txBody>
      </p:sp>
      <p:pic>
        <p:nvPicPr>
          <p:cNvPr id="2" name="Picture 1">
            <a:extLst>
              <a:ext uri="{FF2B5EF4-FFF2-40B4-BE49-F238E27FC236}">
                <a16:creationId xmlns:a16="http://schemas.microsoft.com/office/drawing/2014/main" id="{9E7D8215-6BD7-4E3E-938E-049302DA221B}"/>
              </a:ext>
            </a:extLst>
          </p:cNvPr>
          <p:cNvPicPr>
            <a:picLocks noChangeAspect="1"/>
          </p:cNvPicPr>
          <p:nvPr/>
        </p:nvPicPr>
        <p:blipFill>
          <a:blip r:embed="rId2"/>
          <a:stretch>
            <a:fillRect/>
          </a:stretch>
        </p:blipFill>
        <p:spPr>
          <a:xfrm>
            <a:off x="253542" y="1530795"/>
            <a:ext cx="12431265" cy="7225924"/>
          </a:xfrm>
          <a:prstGeom prst="rect">
            <a:avLst/>
          </a:prstGeom>
        </p:spPr>
      </p:pic>
    </p:spTree>
    <p:extLst>
      <p:ext uri="{BB962C8B-B14F-4D97-AF65-F5344CB8AC3E}">
        <p14:creationId xmlns:p14="http://schemas.microsoft.com/office/powerpoint/2010/main" val="149741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39A26FD-693C-490B-9597-C89DE86B49F6}"/>
              </a:ext>
            </a:extLst>
          </p:cNvPr>
          <p:cNvSpPr txBox="1">
            <a:spLocks/>
          </p:cNvSpPr>
          <p:nvPr/>
        </p:nvSpPr>
        <p:spPr bwMode="auto">
          <a:xfrm>
            <a:off x="245827" y="194171"/>
            <a:ext cx="9103360" cy="896338"/>
          </a:xfrm>
          <a:prstGeom prst="rect">
            <a:avLst/>
          </a:prstGeom>
          <a:noFill/>
          <a:ln w="9525">
            <a:noFill/>
            <a:miter lim="800000"/>
            <a:headEnd/>
            <a:tailEnd/>
          </a:ln>
        </p:spPr>
        <p:txBody>
          <a:bodyPr vert="horz" wrap="square" lIns="130048" tIns="65024" rIns="130048" bIns="65024" numCol="1" anchor="ctr" anchorCtr="0" compatLnSpc="1">
            <a:prstTxWarp prst="textNoShape">
              <a:avLst/>
            </a:prstTxWarp>
            <a:noAutofit/>
          </a:bodyPr>
          <a:lstStyle>
            <a:lvl1pPr algn="ctr" defTabSz="457200" rtl="0" eaLnBrk="1" fontAlgn="base" hangingPunct="1">
              <a:spcBef>
                <a:spcPct val="0"/>
              </a:spcBef>
              <a:spcAft>
                <a:spcPct val="0"/>
              </a:spcAft>
              <a:defRPr sz="3200" b="1" kern="1200" cap="none" baseline="0">
                <a:solidFill>
                  <a:srgbClr val="0082CA"/>
                </a:solidFill>
                <a:latin typeface="Arial"/>
                <a:ea typeface="MS PGothic" pitchFamily="34" charset="-128"/>
                <a:cs typeface="Arial"/>
              </a:defRPr>
            </a:lvl1pPr>
            <a:lvl2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2400" b="1">
                <a:solidFill>
                  <a:schemeClr val="bg1"/>
                </a:solidFill>
                <a:latin typeface="Arial" pitchFamily="34" charset="0"/>
                <a:ea typeface="MS PGothic" pitchFamily="34" charset="-128"/>
                <a:cs typeface="Arial" pitchFamily="34" charset="0"/>
              </a:defRPr>
            </a:lvl5pPr>
            <a:lvl6pPr marL="4572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Arial" pitchFamily="34" charset="0"/>
                <a:ea typeface="MS PGothic" pitchFamily="34" charset="-128"/>
              </a:defRPr>
            </a:lvl9pPr>
          </a:lstStyle>
          <a:p>
            <a:pPr algn="l">
              <a:defRPr/>
            </a:pPr>
            <a:r>
              <a:rPr lang="en-US" sz="2844" dirty="0">
                <a:solidFill>
                  <a:schemeClr val="bg1"/>
                </a:solidFill>
                <a:latin typeface="Calibri" panose="020F0502020204030204" pitchFamily="34" charset="0"/>
                <a:cs typeface="Calibri" panose="020F0502020204030204" pitchFamily="34" charset="0"/>
              </a:rPr>
              <a:t>Current State : Defect Duplicate Claims Summary</a:t>
            </a:r>
          </a:p>
          <a:p>
            <a:pPr algn="l" defTabSz="650230">
              <a:defRPr/>
            </a:pPr>
            <a:endParaRPr lang="en-US" sz="2844" dirty="0">
              <a:solidFill>
                <a:schemeClr val="bg1"/>
              </a:solidFill>
              <a:latin typeface="Calibri" panose="020F0502020204030204" pitchFamily="34" charset="0"/>
              <a:cs typeface="Calibri" panose="020F0502020204030204" pitchFamily="34" charset="0"/>
            </a:endParaRPr>
          </a:p>
        </p:txBody>
      </p:sp>
      <p:sp>
        <p:nvSpPr>
          <p:cNvPr id="9" name="Subtitle 6">
            <a:extLst>
              <a:ext uri="{FF2B5EF4-FFF2-40B4-BE49-F238E27FC236}">
                <a16:creationId xmlns:a16="http://schemas.microsoft.com/office/drawing/2014/main" id="{E40293C3-4211-4E5F-AB4D-520B40BE2C70}"/>
              </a:ext>
            </a:extLst>
          </p:cNvPr>
          <p:cNvSpPr>
            <a:spLocks noGrp="1"/>
          </p:cNvSpPr>
          <p:nvPr>
            <p:ph type="subTitle" idx="4294967295"/>
          </p:nvPr>
        </p:nvSpPr>
        <p:spPr>
          <a:xfrm>
            <a:off x="668643" y="7167526"/>
            <a:ext cx="11769542" cy="1494421"/>
          </a:xfrm>
          <a:prstGeom prst="rect">
            <a:avLst/>
          </a:prstGeom>
        </p:spPr>
        <p:txBody>
          <a:bodyPr>
            <a:normAutofit/>
          </a:bodyPr>
          <a:lstStyle/>
          <a:p>
            <a:pPr marL="0" indent="0" fontAlgn="ctr">
              <a:buNone/>
            </a:pPr>
            <a:r>
              <a:rPr lang="en-US" sz="2560" b="1" dirty="0" err="1">
                <a:solidFill>
                  <a:schemeClr val="bg1"/>
                </a:solidFill>
                <a:latin typeface="Calibri" panose="020F0502020204030204" pitchFamily="34" charset="0"/>
                <a:cs typeface="Calibri" panose="020F0502020204030204" pitchFamily="34" charset="0"/>
              </a:rPr>
              <a:t>Purpose:Identify</a:t>
            </a:r>
            <a:r>
              <a:rPr lang="en-US" sz="2560" b="1" dirty="0">
                <a:solidFill>
                  <a:schemeClr val="bg1"/>
                </a:solidFill>
                <a:latin typeface="Calibri" panose="020F0502020204030204" pitchFamily="34" charset="0"/>
                <a:cs typeface="Calibri" panose="020F0502020204030204" pitchFamily="34" charset="0"/>
              </a:rPr>
              <a:t> Rx Claim Count By Pharmacy Paper Reject, </a:t>
            </a:r>
            <a:br>
              <a:rPr lang="en-US" sz="2560" b="1" dirty="0">
                <a:solidFill>
                  <a:schemeClr val="bg1"/>
                </a:solidFill>
                <a:latin typeface="Calibri" panose="020F0502020204030204" pitchFamily="34" charset="0"/>
                <a:cs typeface="Calibri" panose="020F0502020204030204" pitchFamily="34" charset="0"/>
              </a:rPr>
            </a:br>
            <a:r>
              <a:rPr lang="en-US" sz="2560" b="1" dirty="0">
                <a:solidFill>
                  <a:schemeClr val="bg1"/>
                </a:solidFill>
                <a:latin typeface="Calibri" panose="020F0502020204030204" pitchFamily="34" charset="0"/>
                <a:cs typeface="Calibri" panose="020F0502020204030204" pitchFamily="34" charset="0"/>
              </a:rPr>
              <a:t>By Member Payer Reject, By Count By Data of Service</a:t>
            </a:r>
          </a:p>
        </p:txBody>
      </p:sp>
      <p:pic>
        <p:nvPicPr>
          <p:cNvPr id="10" name="Picture 9">
            <a:extLst>
              <a:ext uri="{FF2B5EF4-FFF2-40B4-BE49-F238E27FC236}">
                <a16:creationId xmlns:a16="http://schemas.microsoft.com/office/drawing/2014/main" id="{6C6F42AD-F9A2-4BE1-8187-A452FE9E85FC}"/>
              </a:ext>
            </a:extLst>
          </p:cNvPr>
          <p:cNvPicPr>
            <a:picLocks noChangeAspect="1"/>
          </p:cNvPicPr>
          <p:nvPr/>
        </p:nvPicPr>
        <p:blipFill>
          <a:blip r:embed="rId2"/>
          <a:stretch>
            <a:fillRect/>
          </a:stretch>
        </p:blipFill>
        <p:spPr>
          <a:xfrm>
            <a:off x="668643" y="1645342"/>
            <a:ext cx="11667514" cy="4498428"/>
          </a:xfrm>
          <a:prstGeom prst="rect">
            <a:avLst/>
          </a:prstGeom>
        </p:spPr>
      </p:pic>
      <p:pic>
        <p:nvPicPr>
          <p:cNvPr id="11" name="Picture 10">
            <a:extLst>
              <a:ext uri="{FF2B5EF4-FFF2-40B4-BE49-F238E27FC236}">
                <a16:creationId xmlns:a16="http://schemas.microsoft.com/office/drawing/2014/main" id="{5DE1E43D-A2F8-45F6-98A4-50F6DD06EFB6}"/>
              </a:ext>
            </a:extLst>
          </p:cNvPr>
          <p:cNvPicPr>
            <a:picLocks noChangeAspect="1"/>
          </p:cNvPicPr>
          <p:nvPr/>
        </p:nvPicPr>
        <p:blipFill>
          <a:blip r:embed="rId2"/>
          <a:stretch>
            <a:fillRect/>
          </a:stretch>
        </p:blipFill>
        <p:spPr>
          <a:xfrm>
            <a:off x="885390" y="2200176"/>
            <a:ext cx="11667514" cy="4498428"/>
          </a:xfrm>
          <a:prstGeom prst="rect">
            <a:avLst/>
          </a:prstGeom>
        </p:spPr>
      </p:pic>
    </p:spTree>
    <p:extLst>
      <p:ext uri="{BB962C8B-B14F-4D97-AF65-F5344CB8AC3E}">
        <p14:creationId xmlns:p14="http://schemas.microsoft.com/office/powerpoint/2010/main" val="210130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idx="4294967295"/>
          </p:nvPr>
        </p:nvSpPr>
        <p:spPr>
          <a:xfrm>
            <a:off x="253541" y="189990"/>
            <a:ext cx="9103360" cy="826347"/>
          </a:xfrm>
        </p:spPr>
        <p:txBody>
          <a:bodyPr>
            <a:normAutofit fontScale="90000"/>
          </a:bodyPr>
          <a:lstStyle/>
          <a:p>
            <a:r>
              <a:rPr lang="en-US" dirty="0">
                <a:ea typeface="MS PGothic"/>
              </a:rPr>
              <a:t>Future State</a:t>
            </a:r>
            <a:endParaRPr lang="en-US" dirty="0"/>
          </a:p>
        </p:txBody>
      </p:sp>
      <p:pic>
        <p:nvPicPr>
          <p:cNvPr id="3" name="Picture 2">
            <a:extLst>
              <a:ext uri="{FF2B5EF4-FFF2-40B4-BE49-F238E27FC236}">
                <a16:creationId xmlns:a16="http://schemas.microsoft.com/office/drawing/2014/main" id="{B273D58E-CC4E-4E23-B546-E4AB50938F90}"/>
              </a:ext>
            </a:extLst>
          </p:cNvPr>
          <p:cNvPicPr>
            <a:picLocks noChangeAspect="1"/>
          </p:cNvPicPr>
          <p:nvPr/>
        </p:nvPicPr>
        <p:blipFill>
          <a:blip r:embed="rId2"/>
          <a:stretch>
            <a:fillRect/>
          </a:stretch>
        </p:blipFill>
        <p:spPr>
          <a:xfrm>
            <a:off x="158320" y="1515564"/>
            <a:ext cx="12625813" cy="7339009"/>
          </a:xfrm>
          <a:prstGeom prst="rect">
            <a:avLst/>
          </a:prstGeom>
        </p:spPr>
      </p:pic>
    </p:spTree>
    <p:extLst>
      <p:ext uri="{BB962C8B-B14F-4D97-AF65-F5344CB8AC3E}">
        <p14:creationId xmlns:p14="http://schemas.microsoft.com/office/powerpoint/2010/main" val="2698441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C25378E-A108-44A2-8763-2E226D1308F0}"/>
              </a:ext>
            </a:extLst>
          </p:cNvPr>
          <p:cNvSpPr>
            <a:spLocks noGrp="1"/>
          </p:cNvSpPr>
          <p:nvPr>
            <p:ph type="title" idx="4294967295"/>
          </p:nvPr>
        </p:nvSpPr>
        <p:spPr>
          <a:xfrm>
            <a:off x="419575" y="189990"/>
            <a:ext cx="8937326" cy="826347"/>
          </a:xfrm>
        </p:spPr>
        <p:txBody>
          <a:bodyPr>
            <a:normAutofit fontScale="90000"/>
          </a:bodyPr>
          <a:lstStyle/>
          <a:p>
            <a:r>
              <a:rPr lang="en-US" dirty="0">
                <a:ea typeface="MS PGothic"/>
              </a:rPr>
              <a:t>HUE</a:t>
            </a:r>
            <a:endParaRPr lang="en-US" dirty="0"/>
          </a:p>
        </p:txBody>
      </p:sp>
      <p:pic>
        <p:nvPicPr>
          <p:cNvPr id="2" name="Picture 1">
            <a:extLst>
              <a:ext uri="{FF2B5EF4-FFF2-40B4-BE49-F238E27FC236}">
                <a16:creationId xmlns:a16="http://schemas.microsoft.com/office/drawing/2014/main" id="{8C8C502B-E77F-4DB2-A286-6A8611C725FF}"/>
              </a:ext>
            </a:extLst>
          </p:cNvPr>
          <p:cNvPicPr>
            <a:picLocks noChangeAspect="1"/>
          </p:cNvPicPr>
          <p:nvPr/>
        </p:nvPicPr>
        <p:blipFill>
          <a:blip r:embed="rId2"/>
          <a:stretch>
            <a:fillRect/>
          </a:stretch>
        </p:blipFill>
        <p:spPr>
          <a:xfrm>
            <a:off x="419575" y="1266092"/>
            <a:ext cx="12159287" cy="8159361"/>
          </a:xfrm>
          <a:prstGeom prst="rect">
            <a:avLst/>
          </a:prstGeom>
          <a:ln w="12700">
            <a:solidFill>
              <a:schemeClr val="tx1"/>
            </a:solidFill>
          </a:ln>
        </p:spPr>
      </p:pic>
    </p:spTree>
    <p:extLst>
      <p:ext uri="{BB962C8B-B14F-4D97-AF65-F5344CB8AC3E}">
        <p14:creationId xmlns:p14="http://schemas.microsoft.com/office/powerpoint/2010/main" val="1658383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C25378E-A108-44A2-8763-2E226D1308F0}"/>
              </a:ext>
            </a:extLst>
          </p:cNvPr>
          <p:cNvSpPr>
            <a:spLocks noGrp="1"/>
          </p:cNvSpPr>
          <p:nvPr>
            <p:ph type="title" idx="4294967295"/>
          </p:nvPr>
        </p:nvSpPr>
        <p:spPr>
          <a:xfrm>
            <a:off x="253541" y="189990"/>
            <a:ext cx="9103360" cy="826347"/>
          </a:xfrm>
        </p:spPr>
        <p:txBody>
          <a:bodyPr>
            <a:normAutofit fontScale="90000"/>
          </a:bodyPr>
          <a:lstStyle/>
          <a:p>
            <a:r>
              <a:rPr lang="en-US" dirty="0">
                <a:ea typeface="MS PGothic"/>
              </a:rPr>
              <a:t>Alation</a:t>
            </a:r>
            <a:endParaRPr lang="en-US" dirty="0"/>
          </a:p>
        </p:txBody>
      </p:sp>
      <p:pic>
        <p:nvPicPr>
          <p:cNvPr id="7" name="Picture 6">
            <a:extLst>
              <a:ext uri="{FF2B5EF4-FFF2-40B4-BE49-F238E27FC236}">
                <a16:creationId xmlns:a16="http://schemas.microsoft.com/office/drawing/2014/main" id="{EB60FFDF-D078-43A4-88E5-57D804C83563}"/>
              </a:ext>
            </a:extLst>
          </p:cNvPr>
          <p:cNvPicPr>
            <a:picLocks noChangeAspect="1"/>
          </p:cNvPicPr>
          <p:nvPr/>
        </p:nvPicPr>
        <p:blipFill>
          <a:blip r:embed="rId2"/>
          <a:stretch>
            <a:fillRect/>
          </a:stretch>
        </p:blipFill>
        <p:spPr>
          <a:xfrm>
            <a:off x="343740" y="1281224"/>
            <a:ext cx="12282014" cy="8282386"/>
          </a:xfrm>
          <a:prstGeom prst="rect">
            <a:avLst/>
          </a:prstGeom>
        </p:spPr>
      </p:pic>
    </p:spTree>
    <p:extLst>
      <p:ext uri="{BB962C8B-B14F-4D97-AF65-F5344CB8AC3E}">
        <p14:creationId xmlns:p14="http://schemas.microsoft.com/office/powerpoint/2010/main" val="1938736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idx="4294967295"/>
          </p:nvPr>
        </p:nvSpPr>
        <p:spPr>
          <a:xfrm>
            <a:off x="253540" y="189990"/>
            <a:ext cx="12419105" cy="826347"/>
          </a:xfrm>
        </p:spPr>
        <p:txBody>
          <a:bodyPr>
            <a:noAutofit/>
          </a:bodyPr>
          <a:lstStyle/>
          <a:p>
            <a:r>
              <a:rPr lang="en-US" sz="4400" dirty="0">
                <a:ea typeface="MS PGothic"/>
              </a:rPr>
              <a:t>Use Case &amp; Workflow – Tableau User Types</a:t>
            </a:r>
            <a:endParaRPr lang="en-US" sz="4400" dirty="0"/>
          </a:p>
        </p:txBody>
      </p:sp>
      <p:graphicFrame>
        <p:nvGraphicFramePr>
          <p:cNvPr id="4" name="Table 3">
            <a:extLst>
              <a:ext uri="{FF2B5EF4-FFF2-40B4-BE49-F238E27FC236}">
                <a16:creationId xmlns:a16="http://schemas.microsoft.com/office/drawing/2014/main" id="{364E6B7D-1E24-41D7-A208-C2BCC4312B0D}"/>
              </a:ext>
            </a:extLst>
          </p:cNvPr>
          <p:cNvGraphicFramePr>
            <a:graphicFrameLocks noGrp="1"/>
          </p:cNvGraphicFramePr>
          <p:nvPr>
            <p:extLst>
              <p:ext uri="{D42A27DB-BD31-4B8C-83A1-F6EECF244321}">
                <p14:modId xmlns:p14="http://schemas.microsoft.com/office/powerpoint/2010/main" val="4051060708"/>
              </p:ext>
            </p:extLst>
          </p:nvPr>
        </p:nvGraphicFramePr>
        <p:xfrm>
          <a:off x="2490507" y="1519212"/>
          <a:ext cx="10135246" cy="7340487"/>
        </p:xfrm>
        <a:graphic>
          <a:graphicData uri="http://schemas.openxmlformats.org/drawingml/2006/table">
            <a:tbl>
              <a:tblPr firstRow="1" bandRow="1">
                <a:tableStyleId>{5C22544A-7EE6-4342-B048-85BDC9FD1C3A}</a:tableStyleId>
              </a:tblPr>
              <a:tblGrid>
                <a:gridCol w="3280635">
                  <a:extLst>
                    <a:ext uri="{9D8B030D-6E8A-4147-A177-3AD203B41FA5}">
                      <a16:colId xmlns:a16="http://schemas.microsoft.com/office/drawing/2014/main" val="2673636915"/>
                    </a:ext>
                  </a:extLst>
                </a:gridCol>
                <a:gridCol w="6854611">
                  <a:extLst>
                    <a:ext uri="{9D8B030D-6E8A-4147-A177-3AD203B41FA5}">
                      <a16:colId xmlns:a16="http://schemas.microsoft.com/office/drawing/2014/main" val="1275373411"/>
                    </a:ext>
                  </a:extLst>
                </a:gridCol>
              </a:tblGrid>
              <a:tr h="962355">
                <a:tc>
                  <a:txBody>
                    <a:bodyPr/>
                    <a:lstStyle/>
                    <a:p>
                      <a:r>
                        <a:rPr lang="en-US" sz="2800" dirty="0">
                          <a:solidFill>
                            <a:srgbClr val="FFFFFF"/>
                          </a:solidFill>
                          <a:latin typeface="Franklin Gothic Medium Cond" charset="0"/>
                          <a:ea typeface="Franklin Gothic Medium Cond" charset="0"/>
                          <a:cs typeface="Franklin Gothic Medium Cond" charset="0"/>
                        </a:rPr>
                        <a:t>Organizational Role</a:t>
                      </a:r>
                    </a:p>
                  </a:txBody>
                  <a:tcPr marL="130048" marR="130048" marT="65024" marB="65024"/>
                </a:tc>
                <a:tc>
                  <a:txBody>
                    <a:bodyPr/>
                    <a:lstStyle/>
                    <a:p>
                      <a:r>
                        <a:rPr lang="en-US" sz="2800" dirty="0">
                          <a:solidFill>
                            <a:srgbClr val="FFFFFF"/>
                          </a:solidFill>
                          <a:latin typeface="Franklin Gothic Medium Cond" charset="0"/>
                          <a:ea typeface="Franklin Gothic Medium Cond" charset="0"/>
                          <a:cs typeface="Franklin Gothic Medium Cond" charset="0"/>
                        </a:rPr>
                        <a:t>Functional Role</a:t>
                      </a:r>
                    </a:p>
                  </a:txBody>
                  <a:tcPr marL="130048" marR="130048" marT="65024" marB="65024"/>
                </a:tc>
                <a:extLst>
                  <a:ext uri="{0D108BD9-81ED-4DB2-BD59-A6C34878D82A}">
                    <a16:rowId xmlns:a16="http://schemas.microsoft.com/office/drawing/2014/main" val="3271834891"/>
                  </a:ext>
                </a:extLst>
              </a:tr>
              <a:tr h="2306352">
                <a:tc>
                  <a:txBody>
                    <a:bodyPr/>
                    <a:lstStyle/>
                    <a:p>
                      <a:r>
                        <a:rPr lang="en-US" sz="2800" dirty="0">
                          <a:latin typeface="Franklin Gothic Medium Cond" charset="0"/>
                          <a:ea typeface="Franklin Gothic Medium Cond" charset="0"/>
                          <a:cs typeface="Franklin Gothic Medium Cond" charset="0"/>
                        </a:rPr>
                        <a:t>Senior Leadership: VPs, Directors</a:t>
                      </a:r>
                    </a:p>
                  </a:txBody>
                  <a:tcPr marL="130048" marR="130048" marT="65024" marB="65024"/>
                </a:tc>
                <a:tc>
                  <a:txBody>
                    <a:bodyPr/>
                    <a:lstStyle/>
                    <a:p>
                      <a:r>
                        <a:rPr lang="en-US" sz="2400" b="1" i="0" kern="1200" dirty="0">
                          <a:solidFill>
                            <a:schemeClr val="dk1"/>
                          </a:solidFill>
                          <a:effectLst/>
                          <a:latin typeface="Franklin Gothic Medium Cond" charset="0"/>
                          <a:ea typeface="Franklin Gothic Medium Cond" charset="0"/>
                          <a:cs typeface="Franklin Gothic Medium Cond" charset="0"/>
                        </a:rPr>
                        <a:t>View</a:t>
                      </a:r>
                      <a:r>
                        <a:rPr lang="en-US" sz="2400" b="0" i="0" kern="1200" dirty="0">
                          <a:solidFill>
                            <a:schemeClr val="dk1"/>
                          </a:solidFill>
                          <a:effectLst/>
                          <a:latin typeface="Franklin Gothic Medium Cond" charset="0"/>
                          <a:ea typeface="Franklin Gothic Medium Cond" charset="0"/>
                          <a:cs typeface="Franklin Gothic Medium Cond" charset="0"/>
                        </a:rPr>
                        <a:t> and </a:t>
                      </a:r>
                      <a:r>
                        <a:rPr lang="en-US" sz="2400" b="1" i="0" kern="1200" dirty="0">
                          <a:solidFill>
                            <a:schemeClr val="dk1"/>
                          </a:solidFill>
                          <a:effectLst/>
                          <a:latin typeface="Franklin Gothic Medium Cond" charset="0"/>
                          <a:ea typeface="Franklin Gothic Medium Cond" charset="0"/>
                          <a:cs typeface="Franklin Gothic Medium Cond" charset="0"/>
                        </a:rPr>
                        <a:t>interact</a:t>
                      </a:r>
                      <a:r>
                        <a:rPr lang="en-US" sz="2400" b="0" i="0" kern="1200" dirty="0">
                          <a:solidFill>
                            <a:schemeClr val="dk1"/>
                          </a:solidFill>
                          <a:effectLst/>
                          <a:latin typeface="Franklin Gothic Medium Cond" charset="0"/>
                          <a:ea typeface="Franklin Gothic Medium Cond" charset="0"/>
                          <a:cs typeface="Franklin Gothic Medium Cond" charset="0"/>
                        </a:rPr>
                        <a:t> with dashboards and visualizations in a secure, easy-to-use platform. Filter your data to support your </a:t>
                      </a:r>
                      <a:r>
                        <a:rPr lang="en-US" sz="2400" b="1" i="0" kern="1200" dirty="0">
                          <a:solidFill>
                            <a:schemeClr val="dk1"/>
                          </a:solidFill>
                          <a:effectLst/>
                          <a:latin typeface="Franklin Gothic Medium Cond" charset="0"/>
                          <a:ea typeface="Franklin Gothic Medium Cond" charset="0"/>
                          <a:cs typeface="Franklin Gothic Medium Cond" charset="0"/>
                        </a:rPr>
                        <a:t>decision</a:t>
                      </a:r>
                      <a:r>
                        <a:rPr lang="en-US" sz="2400" b="0" i="0" kern="1200" dirty="0">
                          <a:solidFill>
                            <a:schemeClr val="dk1"/>
                          </a:solidFill>
                          <a:effectLst/>
                          <a:latin typeface="Franklin Gothic Medium Cond" charset="0"/>
                          <a:ea typeface="Franklin Gothic Medium Cond" charset="0"/>
                          <a:cs typeface="Franklin Gothic Medium Cond" charset="0"/>
                        </a:rPr>
                        <a:t> making. Download your custom reports. Configure, scale, and </a:t>
                      </a:r>
                      <a:r>
                        <a:rPr lang="en-US" sz="2400" b="1" i="0" kern="1200" dirty="0">
                          <a:solidFill>
                            <a:schemeClr val="dk1"/>
                          </a:solidFill>
                          <a:effectLst/>
                          <a:latin typeface="Franklin Gothic Medium Cond" charset="0"/>
                          <a:ea typeface="Franklin Gothic Medium Cond" charset="0"/>
                          <a:cs typeface="Franklin Gothic Medium Cond" charset="0"/>
                        </a:rPr>
                        <a:t>create</a:t>
                      </a:r>
                      <a:r>
                        <a:rPr lang="en-US" sz="2400" b="0" i="0" kern="1200" dirty="0">
                          <a:solidFill>
                            <a:schemeClr val="dk1"/>
                          </a:solidFill>
                          <a:effectLst/>
                          <a:latin typeface="Franklin Gothic Medium Cond" charset="0"/>
                          <a:ea typeface="Franklin Gothic Medium Cond" charset="0"/>
                          <a:cs typeface="Franklin Gothic Medium Cond" charset="0"/>
                        </a:rPr>
                        <a:t> reports based on established layouts. Build worksheets and reports.</a:t>
                      </a:r>
                      <a:endParaRPr lang="en-US" sz="2400" dirty="0">
                        <a:latin typeface="Franklin Gothic Medium Cond" charset="0"/>
                        <a:ea typeface="Franklin Gothic Medium Cond" charset="0"/>
                        <a:cs typeface="Franklin Gothic Medium Cond" charset="0"/>
                      </a:endParaRPr>
                    </a:p>
                  </a:txBody>
                  <a:tcPr marL="130048" marR="130048" marT="65024" marB="65024"/>
                </a:tc>
                <a:extLst>
                  <a:ext uri="{0D108BD9-81ED-4DB2-BD59-A6C34878D82A}">
                    <a16:rowId xmlns:a16="http://schemas.microsoft.com/office/drawing/2014/main" val="3194777921"/>
                  </a:ext>
                </a:extLst>
              </a:tr>
              <a:tr h="2035890">
                <a:tc>
                  <a:txBody>
                    <a:bodyPr/>
                    <a:lstStyle/>
                    <a:p>
                      <a:r>
                        <a:rPr lang="en-US" sz="2800" dirty="0">
                          <a:latin typeface="Franklin Gothic Medium Cond" charset="0"/>
                          <a:ea typeface="Franklin Gothic Medium Cond" charset="0"/>
                          <a:cs typeface="Franklin Gothic Medium Cond" charset="0"/>
                        </a:rPr>
                        <a:t>Managers, Delivery Leads, Team Leads, Data Analysts</a:t>
                      </a:r>
                    </a:p>
                  </a:txBody>
                  <a:tcPr marL="130048" marR="130048" marT="65024" marB="65024"/>
                </a:tc>
                <a:tc>
                  <a:txBody>
                    <a:bodyPr/>
                    <a:lstStyle/>
                    <a:p>
                      <a:r>
                        <a:rPr lang="en-US" sz="2400" b="1" i="0" kern="1200" dirty="0">
                          <a:solidFill>
                            <a:schemeClr val="dk1"/>
                          </a:solidFill>
                          <a:effectLst/>
                          <a:latin typeface="Franklin Gothic Medium Cond" charset="0"/>
                          <a:ea typeface="Franklin Gothic Medium Cond" charset="0"/>
                          <a:cs typeface="Franklin Gothic Medium Cond" charset="0"/>
                        </a:rPr>
                        <a:t>Explore</a:t>
                      </a:r>
                      <a:r>
                        <a:rPr lang="en-US" sz="2400" b="0" i="0" kern="1200" dirty="0">
                          <a:solidFill>
                            <a:schemeClr val="dk1"/>
                          </a:solidFill>
                          <a:effectLst/>
                          <a:latin typeface="Franklin Gothic Medium Cond" charset="0"/>
                          <a:ea typeface="Franklin Gothic Medium Cond" charset="0"/>
                          <a:cs typeface="Franklin Gothic Medium Cond" charset="0"/>
                        </a:rPr>
                        <a:t> trusted </a:t>
                      </a:r>
                      <a:r>
                        <a:rPr lang="en-US" sz="2400" b="1" i="0" kern="1200" dirty="0">
                          <a:solidFill>
                            <a:schemeClr val="dk1"/>
                          </a:solidFill>
                          <a:effectLst/>
                          <a:latin typeface="Franklin Gothic Medium Cond" charset="0"/>
                          <a:ea typeface="Franklin Gothic Medium Cond" charset="0"/>
                          <a:cs typeface="Franklin Gothic Medium Cond" charset="0"/>
                        </a:rPr>
                        <a:t>data</a:t>
                      </a:r>
                      <a:r>
                        <a:rPr lang="en-US" sz="2400" b="0" i="0" kern="1200" dirty="0">
                          <a:solidFill>
                            <a:schemeClr val="dk1"/>
                          </a:solidFill>
                          <a:effectLst/>
                          <a:latin typeface="Franklin Gothic Medium Cond" charset="0"/>
                          <a:ea typeface="Franklin Gothic Medium Cond" charset="0"/>
                          <a:cs typeface="Franklin Gothic Medium Cond" charset="0"/>
                        </a:rPr>
                        <a:t> and answer your own questions faster with full self-service analytics. Configure, scale, and </a:t>
                      </a:r>
                      <a:r>
                        <a:rPr lang="en-US" sz="2400" b="1" i="0" kern="1200" dirty="0">
                          <a:solidFill>
                            <a:schemeClr val="dk1"/>
                          </a:solidFill>
                          <a:effectLst/>
                          <a:latin typeface="Franklin Gothic Medium Cond" charset="0"/>
                          <a:ea typeface="Franklin Gothic Medium Cond" charset="0"/>
                          <a:cs typeface="Franklin Gothic Medium Cond" charset="0"/>
                        </a:rPr>
                        <a:t>create</a:t>
                      </a:r>
                      <a:r>
                        <a:rPr lang="en-US" sz="2400" b="0" i="0" kern="1200" dirty="0">
                          <a:solidFill>
                            <a:schemeClr val="dk1"/>
                          </a:solidFill>
                          <a:effectLst/>
                          <a:latin typeface="Franklin Gothic Medium Cond" charset="0"/>
                          <a:ea typeface="Franklin Gothic Medium Cond" charset="0"/>
                          <a:cs typeface="Franklin Gothic Medium Cond" charset="0"/>
                        </a:rPr>
                        <a:t> reports based on established layouts.</a:t>
                      </a:r>
                      <a:endParaRPr lang="en-US" sz="2400" dirty="0">
                        <a:latin typeface="Franklin Gothic Medium Cond" charset="0"/>
                        <a:ea typeface="Franklin Gothic Medium Cond" charset="0"/>
                        <a:cs typeface="Franklin Gothic Medium Cond" charset="0"/>
                      </a:endParaRPr>
                    </a:p>
                  </a:txBody>
                  <a:tcPr marL="130048" marR="130048" marT="65024" marB="65024"/>
                </a:tc>
                <a:extLst>
                  <a:ext uri="{0D108BD9-81ED-4DB2-BD59-A6C34878D82A}">
                    <a16:rowId xmlns:a16="http://schemas.microsoft.com/office/drawing/2014/main" val="3955972151"/>
                  </a:ext>
                </a:extLst>
              </a:tr>
              <a:tr h="2035890">
                <a:tc>
                  <a:txBody>
                    <a:bodyPr/>
                    <a:lstStyle/>
                    <a:p>
                      <a:r>
                        <a:rPr lang="en-US" sz="2800" dirty="0">
                          <a:latin typeface="Franklin Gothic Medium Cond" charset="0"/>
                          <a:ea typeface="Franklin Gothic Medium Cond" charset="0"/>
                          <a:cs typeface="Franklin Gothic Medium Cond" charset="0"/>
                        </a:rPr>
                        <a:t>Developers</a:t>
                      </a:r>
                    </a:p>
                  </a:txBody>
                  <a:tcPr marL="130048" marR="130048" marT="65024" marB="65024"/>
                </a:tc>
                <a:tc>
                  <a:txBody>
                    <a:bodyPr/>
                    <a:lstStyle/>
                    <a:p>
                      <a:r>
                        <a:rPr lang="en-US" sz="2400" b="1" i="0" kern="1200" dirty="0">
                          <a:solidFill>
                            <a:schemeClr val="dk1"/>
                          </a:solidFill>
                          <a:effectLst/>
                          <a:latin typeface="Franklin Gothic Medium Cond" charset="0"/>
                          <a:ea typeface="Franklin Gothic Medium Cond" charset="0"/>
                          <a:cs typeface="Franklin Gothic Medium Cond" charset="0"/>
                        </a:rPr>
                        <a:t>Build</a:t>
                      </a:r>
                      <a:r>
                        <a:rPr lang="en-US" sz="2400" b="0" i="0" kern="1200" dirty="0">
                          <a:solidFill>
                            <a:schemeClr val="dk1"/>
                          </a:solidFill>
                          <a:effectLst/>
                          <a:latin typeface="Franklin Gothic Medium Cond" charset="0"/>
                          <a:ea typeface="Franklin Gothic Medium Cond" charset="0"/>
                          <a:cs typeface="Franklin Gothic Medium Cond" charset="0"/>
                        </a:rPr>
                        <a:t> data connections, worksheets, and reports.</a:t>
                      </a:r>
                      <a:endParaRPr lang="en-US" sz="2400" dirty="0">
                        <a:latin typeface="Franklin Gothic Medium Cond" charset="0"/>
                        <a:ea typeface="Franklin Gothic Medium Cond" charset="0"/>
                        <a:cs typeface="Franklin Gothic Medium Cond" charset="0"/>
                      </a:endParaRPr>
                    </a:p>
                  </a:txBody>
                  <a:tcPr marL="130048" marR="130048" marT="65024" marB="65024"/>
                </a:tc>
                <a:extLst>
                  <a:ext uri="{0D108BD9-81ED-4DB2-BD59-A6C34878D82A}">
                    <a16:rowId xmlns:a16="http://schemas.microsoft.com/office/drawing/2014/main" val="198308974"/>
                  </a:ext>
                </a:extLst>
              </a:tr>
            </a:tbl>
          </a:graphicData>
        </a:graphic>
      </p:graphicFrame>
      <p:sp>
        <p:nvSpPr>
          <p:cNvPr id="5" name="AutoShape 2" descr="Collaboration free icon">
            <a:extLst>
              <a:ext uri="{FF2B5EF4-FFF2-40B4-BE49-F238E27FC236}">
                <a16:creationId xmlns:a16="http://schemas.microsoft.com/office/drawing/2014/main" id="{2B6EF1AD-FA39-40A2-9FF1-668E676C6E7E}"/>
              </a:ext>
            </a:extLst>
          </p:cNvPr>
          <p:cNvSpPr>
            <a:spLocks noChangeAspect="1" noChangeArrowheads="1"/>
          </p:cNvSpPr>
          <p:nvPr/>
        </p:nvSpPr>
        <p:spPr bwMode="auto">
          <a:xfrm>
            <a:off x="8136856" y="4877255"/>
            <a:ext cx="475637" cy="4756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48" tIns="65024" rIns="130048" bIns="65024" numCol="1" anchor="t" anchorCtr="0" compatLnSpc="1">
            <a:prstTxWarp prst="textNoShape">
              <a:avLst/>
            </a:prstTxWarp>
          </a:bodyPr>
          <a:lstStyle/>
          <a:p>
            <a:endParaRPr lang="en-US" sz="2844"/>
          </a:p>
        </p:txBody>
      </p:sp>
      <p:pic>
        <p:nvPicPr>
          <p:cNvPr id="6" name="Picture 5">
            <a:extLst>
              <a:ext uri="{FF2B5EF4-FFF2-40B4-BE49-F238E27FC236}">
                <a16:creationId xmlns:a16="http://schemas.microsoft.com/office/drawing/2014/main" id="{41C2857D-7FD8-4028-9046-B027C5918D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0310" y="6718275"/>
            <a:ext cx="2091163" cy="2080151"/>
          </a:xfrm>
          <a:prstGeom prst="rect">
            <a:avLst/>
          </a:prstGeom>
          <a:ln w="6350">
            <a:solidFill>
              <a:schemeClr val="tx1"/>
            </a:solidFill>
          </a:ln>
        </p:spPr>
      </p:pic>
      <p:pic>
        <p:nvPicPr>
          <p:cNvPr id="7" name="Picture 6">
            <a:extLst>
              <a:ext uri="{FF2B5EF4-FFF2-40B4-BE49-F238E27FC236}">
                <a16:creationId xmlns:a16="http://schemas.microsoft.com/office/drawing/2014/main" id="{DFA014A4-EE34-46F8-80B4-2B38CD5A65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2631" y="2384668"/>
            <a:ext cx="2088842" cy="1862107"/>
          </a:xfrm>
          <a:prstGeom prst="rect">
            <a:avLst/>
          </a:prstGeom>
          <a:ln w="6350">
            <a:solidFill>
              <a:schemeClr val="tx1"/>
            </a:solidFill>
          </a:ln>
        </p:spPr>
      </p:pic>
      <p:pic>
        <p:nvPicPr>
          <p:cNvPr id="8" name="Picture 7">
            <a:extLst>
              <a:ext uri="{FF2B5EF4-FFF2-40B4-BE49-F238E27FC236}">
                <a16:creationId xmlns:a16="http://schemas.microsoft.com/office/drawing/2014/main" id="{A144BFF9-647D-4765-8165-251BC42D2F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2632" y="4527911"/>
            <a:ext cx="2088843" cy="2001808"/>
          </a:xfrm>
          <a:prstGeom prst="rect">
            <a:avLst/>
          </a:prstGeom>
          <a:ln w="9525">
            <a:solidFill>
              <a:schemeClr val="tx1"/>
            </a:solidFill>
          </a:ln>
        </p:spPr>
      </p:pic>
    </p:spTree>
    <p:extLst>
      <p:ext uri="{BB962C8B-B14F-4D97-AF65-F5344CB8AC3E}">
        <p14:creationId xmlns:p14="http://schemas.microsoft.com/office/powerpoint/2010/main" val="1734400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p:cNvSpPr/>
          <p:nvPr/>
        </p:nvSpPr>
        <p:spPr>
          <a:xfrm>
            <a:off x="0" y="76200"/>
            <a:ext cx="13004800" cy="1270000"/>
          </a:xfrm>
          <a:prstGeom prst="rect">
            <a:avLst/>
          </a:prstGeom>
          <a:solidFill>
            <a:srgbClr val="FFFFFF"/>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67" name="Reporting &amp; analytics"/>
          <p:cNvSpPr txBox="1">
            <a:spLocks noGrp="1"/>
          </p:cNvSpPr>
          <p:nvPr>
            <p:ph type="ctrTitle"/>
          </p:nvPr>
        </p:nvSpPr>
        <p:spPr>
          <a:prstGeom prst="rect">
            <a:avLst/>
          </a:prstGeom>
        </p:spPr>
        <p:txBody>
          <a:bodyPr>
            <a:noAutofit/>
          </a:bodyPr>
          <a:lstStyle>
            <a:lvl1pPr defTabSz="426466">
              <a:defRPr sz="12410"/>
            </a:lvl1pPr>
          </a:lstStyle>
          <a:p>
            <a:r>
              <a:rPr sz="8800" dirty="0"/>
              <a:t>Reporting &amp; analytics </a:t>
            </a:r>
          </a:p>
        </p:txBody>
      </p:sp>
      <p:sp>
        <p:nvSpPr>
          <p:cNvPr id="168" name="Informatics environment"/>
          <p:cNvSpPr txBox="1">
            <a:spLocks noGrp="1"/>
          </p:cNvSpPr>
          <p:nvPr>
            <p:ph type="subTitle" sz="quarter" idx="1"/>
          </p:nvPr>
        </p:nvSpPr>
        <p:spPr>
          <a:prstGeom prst="rect">
            <a:avLst/>
          </a:prstGeom>
        </p:spPr>
        <p:txBody>
          <a:bodyPr>
            <a:normAutofit/>
          </a:bodyPr>
          <a:lstStyle/>
          <a:p>
            <a:r>
              <a:rPr sz="4400" dirty="0"/>
              <a:t>Informatics environment</a:t>
            </a:r>
          </a:p>
        </p:txBody>
      </p:sp>
      <p:pic>
        <p:nvPicPr>
          <p:cNvPr id="169" name="Screen Shot 2020-03-12 at 1.57.23 PM.png" descr="Screen Shot 2020-03-12 at 1.57.23 PM.png"/>
          <p:cNvPicPr>
            <a:picLocks noChangeAspect="1"/>
          </p:cNvPicPr>
          <p:nvPr/>
        </p:nvPicPr>
        <p:blipFill>
          <a:blip r:embed="rId2"/>
          <a:stretch>
            <a:fillRect/>
          </a:stretch>
        </p:blipFill>
        <p:spPr>
          <a:xfrm>
            <a:off x="7480051" y="330200"/>
            <a:ext cx="5422901" cy="762000"/>
          </a:xfrm>
          <a:prstGeom prst="rect">
            <a:avLst/>
          </a:prstGeom>
          <a:ln w="12700">
            <a:miter lim="400000"/>
          </a:ln>
        </p:spPr>
      </p:pic>
      <p:sp>
        <p:nvSpPr>
          <p:cNvPr id="170" name="Rectangle"/>
          <p:cNvSpPr/>
          <p:nvPr/>
        </p:nvSpPr>
        <p:spPr>
          <a:xfrm>
            <a:off x="0" y="1485638"/>
            <a:ext cx="13004800" cy="38362"/>
          </a:xfrm>
          <a:prstGeom prst="rect">
            <a:avLst/>
          </a:pr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7" name="Informatics environment">
            <a:extLst>
              <a:ext uri="{FF2B5EF4-FFF2-40B4-BE49-F238E27FC236}">
                <a16:creationId xmlns:a16="http://schemas.microsoft.com/office/drawing/2014/main" id="{FEBD210D-DC78-4265-B8F6-D57E5153ED8F}"/>
              </a:ext>
            </a:extLst>
          </p:cNvPr>
          <p:cNvSpPr txBox="1">
            <a:spLocks/>
          </p:cNvSpPr>
          <p:nvPr/>
        </p:nvSpPr>
        <p:spPr>
          <a:xfrm>
            <a:off x="406401" y="7600648"/>
            <a:ext cx="12192000" cy="1490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1pPr>
            <a:lvl2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2pPr>
            <a:lvl3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3pPr>
            <a:lvl4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4pPr>
            <a:lvl5pPr marL="0" marR="0" indent="0" algn="l" defTabSz="584200" rtl="0" latinLnBrk="0">
              <a:lnSpc>
                <a:spcPct val="80000"/>
              </a:lnSpc>
              <a:spcBef>
                <a:spcPts val="2300"/>
              </a:spcBef>
              <a:spcAft>
                <a:spcPts val="0"/>
              </a:spcAft>
              <a:buClrTx/>
              <a:buSzTx/>
              <a:buFontTx/>
              <a:buNone/>
              <a:tabLst/>
              <a:defRPr sz="5400" b="0" i="0" u="none" strike="noStrike" cap="all" spc="0" baseline="0">
                <a:solidFill>
                  <a:srgbClr val="A6AAA9"/>
                </a:solidFill>
                <a:uFillTx/>
                <a:latin typeface="DIN Alternate"/>
                <a:ea typeface="DIN Alternate"/>
                <a:cs typeface="DIN Alternate"/>
                <a:sym typeface="DIN Alternate"/>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solidFill>
                  <a:srgbClr val="838787"/>
                </a:solidFill>
                <a:uFillTx/>
                <a:latin typeface="Avenir Next Medium"/>
                <a:ea typeface="Avenir Next Medium"/>
                <a:cs typeface="Avenir Next Medium"/>
                <a:sym typeface="Avenir Next Medium"/>
              </a:defRPr>
            </a:lvl9pPr>
          </a:lstStyle>
          <a:p>
            <a:pPr hangingPunct="1"/>
            <a:r>
              <a:rPr lang="en-US" sz="4400" dirty="0"/>
              <a:t>product showcase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agenda</a:t>
            </a:r>
            <a:endParaRPr dirty="0"/>
          </a:p>
        </p:txBody>
      </p:sp>
      <p:sp>
        <p:nvSpPr>
          <p:cNvPr id="6" name="TextBox 5">
            <a:extLst>
              <a:ext uri="{FF2B5EF4-FFF2-40B4-BE49-F238E27FC236}">
                <a16:creationId xmlns:a16="http://schemas.microsoft.com/office/drawing/2014/main" id="{09771392-C6A2-472A-B488-A121AFBBF76C}"/>
              </a:ext>
            </a:extLst>
          </p:cNvPr>
          <p:cNvSpPr txBox="1"/>
          <p:nvPr/>
        </p:nvSpPr>
        <p:spPr>
          <a:xfrm>
            <a:off x="406400" y="1527702"/>
            <a:ext cx="8909582" cy="8079776"/>
          </a:xfrm>
          <a:prstGeom prst="rect">
            <a:avLst/>
          </a:prstGeom>
          <a:noFill/>
        </p:spPr>
        <p:txBody>
          <a:bodyPr wrap="square" rtlCol="0">
            <a:spAutoFit/>
          </a:bodyPr>
          <a:lstStyle/>
          <a:p>
            <a:pPr marL="742950" indent="-742950">
              <a:lnSpc>
                <a:spcPct val="150000"/>
              </a:lnSpc>
              <a:buFont typeface="+mj-lt"/>
              <a:buAutoNum type="arabicPeriod"/>
            </a:pPr>
            <a:r>
              <a:rPr lang="en-US" sz="3200" dirty="0">
                <a:solidFill>
                  <a:schemeClr val="bg1"/>
                </a:solidFill>
                <a:latin typeface="+mn-lt"/>
              </a:rPr>
              <a:t>Tableau in the Informatics Environment</a:t>
            </a:r>
          </a:p>
          <a:p>
            <a:pPr marL="742950" indent="-742950">
              <a:lnSpc>
                <a:spcPct val="150000"/>
              </a:lnSpc>
              <a:buFont typeface="+mj-lt"/>
              <a:buAutoNum type="arabicPeriod"/>
            </a:pPr>
            <a:r>
              <a:rPr lang="en-US" sz="3200" dirty="0">
                <a:solidFill>
                  <a:schemeClr val="bg1"/>
                </a:solidFill>
                <a:latin typeface="+mn-lt"/>
              </a:rPr>
              <a:t>Data Sources / Sandboxes</a:t>
            </a:r>
          </a:p>
          <a:p>
            <a:pPr marL="742950" indent="-742950">
              <a:lnSpc>
                <a:spcPct val="150000"/>
              </a:lnSpc>
              <a:buFont typeface="+mj-lt"/>
              <a:buAutoNum type="arabicPeriod"/>
            </a:pPr>
            <a:r>
              <a:rPr lang="en-US" sz="3200" dirty="0">
                <a:solidFill>
                  <a:schemeClr val="bg1"/>
                </a:solidFill>
                <a:latin typeface="+mn-lt"/>
              </a:rPr>
              <a:t>Enterprise Templates</a:t>
            </a:r>
          </a:p>
          <a:p>
            <a:pPr marL="742950" indent="-742950">
              <a:lnSpc>
                <a:spcPct val="150000"/>
              </a:lnSpc>
              <a:buFont typeface="+mj-lt"/>
              <a:buAutoNum type="arabicPeriod"/>
            </a:pPr>
            <a:r>
              <a:rPr lang="en-US" sz="3200" dirty="0">
                <a:solidFill>
                  <a:schemeClr val="bg1"/>
                </a:solidFill>
                <a:latin typeface="+mn-lt"/>
              </a:rPr>
              <a:t>Use Cases / “PURPOSE”</a:t>
            </a:r>
          </a:p>
          <a:p>
            <a:pPr marL="742950" indent="-742950">
              <a:lnSpc>
                <a:spcPct val="150000"/>
              </a:lnSpc>
              <a:buFont typeface="+mj-lt"/>
              <a:buAutoNum type="arabicPeriod"/>
            </a:pPr>
            <a:r>
              <a:rPr lang="en-US" sz="3200" dirty="0">
                <a:solidFill>
                  <a:schemeClr val="bg1"/>
                </a:solidFill>
                <a:latin typeface="+mn-lt"/>
              </a:rPr>
              <a:t>HUE &amp; ALATION</a:t>
            </a:r>
          </a:p>
          <a:p>
            <a:pPr marL="742950" indent="-742950">
              <a:lnSpc>
                <a:spcPct val="150000"/>
              </a:lnSpc>
              <a:buFont typeface="+mj-lt"/>
              <a:buAutoNum type="arabicPeriod"/>
            </a:pPr>
            <a:r>
              <a:rPr lang="en-US" sz="3200" dirty="0">
                <a:solidFill>
                  <a:schemeClr val="bg1"/>
                </a:solidFill>
                <a:latin typeface="+mn-lt"/>
              </a:rPr>
              <a:t>Roles</a:t>
            </a:r>
          </a:p>
          <a:p>
            <a:pPr marL="742950" indent="-742950">
              <a:lnSpc>
                <a:spcPct val="150000"/>
              </a:lnSpc>
              <a:buFont typeface="+mj-lt"/>
              <a:buAutoNum type="arabicPeriod"/>
            </a:pPr>
            <a:r>
              <a:rPr lang="en-US" sz="3200" dirty="0">
                <a:solidFill>
                  <a:schemeClr val="bg1"/>
                </a:solidFill>
              </a:rPr>
              <a:t>Examples</a:t>
            </a:r>
            <a:endParaRPr lang="en-US" sz="3200" dirty="0">
              <a:solidFill>
                <a:schemeClr val="bg1"/>
              </a:solidFill>
              <a:latin typeface="+mn-lt"/>
            </a:endParaRPr>
          </a:p>
          <a:p>
            <a:pPr marL="742950" indent="-742950">
              <a:lnSpc>
                <a:spcPct val="150000"/>
              </a:lnSpc>
              <a:buFont typeface="+mj-lt"/>
              <a:buAutoNum type="arabicPeriod"/>
            </a:pPr>
            <a:endParaRPr lang="en-US" sz="3200" dirty="0">
              <a:solidFill>
                <a:schemeClr val="bg1"/>
              </a:solidFill>
              <a:latin typeface="+mn-lt"/>
            </a:endParaRPr>
          </a:p>
        </p:txBody>
      </p:sp>
      <p:pic>
        <p:nvPicPr>
          <p:cNvPr id="7" name="Picture 2" descr="Image result for tableau logo">
            <a:extLst>
              <a:ext uri="{FF2B5EF4-FFF2-40B4-BE49-F238E27FC236}">
                <a16:creationId xmlns:a16="http://schemas.microsoft.com/office/drawing/2014/main" id="{2026E43D-53C7-4B03-B2AC-F8BD3F477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197" y="5451231"/>
            <a:ext cx="5726203" cy="3321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Covid-19</a:t>
            </a:r>
            <a:endParaRPr dirty="0"/>
          </a:p>
        </p:txBody>
      </p:sp>
      <p:pic>
        <p:nvPicPr>
          <p:cNvPr id="3" name="Picture 2" descr="A screenshot of a cell phone&#10;&#10;Description automatically generated">
            <a:extLst>
              <a:ext uri="{FF2B5EF4-FFF2-40B4-BE49-F238E27FC236}">
                <a16:creationId xmlns:a16="http://schemas.microsoft.com/office/drawing/2014/main" id="{64A79622-B506-4451-8B34-183D940BC06F}"/>
              </a:ext>
            </a:extLst>
          </p:cNvPr>
          <p:cNvPicPr>
            <a:picLocks noChangeAspect="1"/>
          </p:cNvPicPr>
          <p:nvPr/>
        </p:nvPicPr>
        <p:blipFill rotWithShape="1">
          <a:blip r:embed="rId2">
            <a:extLst>
              <a:ext uri="{28A0092B-C50C-407E-A947-70E740481C1C}">
                <a14:useLocalDpi xmlns:a14="http://schemas.microsoft.com/office/drawing/2010/main" val="0"/>
              </a:ext>
            </a:extLst>
          </a:blip>
          <a:srcRect t="6344" b="31356"/>
          <a:stretch/>
        </p:blipFill>
        <p:spPr>
          <a:xfrm>
            <a:off x="406400" y="1662653"/>
            <a:ext cx="9452708" cy="7287719"/>
          </a:xfrm>
          <a:prstGeom prst="rect">
            <a:avLst/>
          </a:prstGeom>
          <a:ln>
            <a:solidFill>
              <a:schemeClr val="bg1"/>
            </a:solidFill>
          </a:ln>
        </p:spPr>
      </p:pic>
      <p:pic>
        <p:nvPicPr>
          <p:cNvPr id="13" name="Picture 12" descr="A screenshot of a cell phone&#10;&#10;Description automatically generated">
            <a:extLst>
              <a:ext uri="{FF2B5EF4-FFF2-40B4-BE49-F238E27FC236}">
                <a16:creationId xmlns:a16="http://schemas.microsoft.com/office/drawing/2014/main" id="{E5047F12-000F-4B15-8976-FE174962E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2544" y="5524083"/>
            <a:ext cx="2768718" cy="3426289"/>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9687B3AF-752F-45E1-9E3F-8429F103F4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2544" y="1662653"/>
            <a:ext cx="2768718" cy="3426288"/>
          </a:xfrm>
          <a:prstGeom prst="rect">
            <a:avLst/>
          </a:prstGeom>
        </p:spPr>
      </p:pic>
    </p:spTree>
    <p:extLst>
      <p:ext uri="{BB962C8B-B14F-4D97-AF65-F5344CB8AC3E}">
        <p14:creationId xmlns:p14="http://schemas.microsoft.com/office/powerpoint/2010/main" val="329708387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Covid-19</a:t>
            </a:r>
            <a:endParaRPr dirty="0"/>
          </a:p>
        </p:txBody>
      </p:sp>
      <p:pic>
        <p:nvPicPr>
          <p:cNvPr id="3" name="Picture 2" descr="A screenshot of a cell phone&#10;&#10;Description automatically generated">
            <a:extLst>
              <a:ext uri="{FF2B5EF4-FFF2-40B4-BE49-F238E27FC236}">
                <a16:creationId xmlns:a16="http://schemas.microsoft.com/office/drawing/2014/main" id="{34321C58-3B59-434C-B614-4E0583A68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1138017"/>
            <a:ext cx="6850717" cy="8477762"/>
          </a:xfrm>
          <a:prstGeom prst="rect">
            <a:avLst/>
          </a:prstGeom>
        </p:spPr>
      </p:pic>
      <p:pic>
        <p:nvPicPr>
          <p:cNvPr id="5" name="Picture 4" descr="A screenshot of a map&#10;&#10;Description automatically generated">
            <a:extLst>
              <a:ext uri="{FF2B5EF4-FFF2-40B4-BE49-F238E27FC236}">
                <a16:creationId xmlns:a16="http://schemas.microsoft.com/office/drawing/2014/main" id="{DB2839BD-3970-4D40-B746-A52F306C8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00" y="1138016"/>
            <a:ext cx="6850718" cy="8477763"/>
          </a:xfrm>
          <a:prstGeom prst="rect">
            <a:avLst/>
          </a:prstGeom>
          <a:ln w="12700">
            <a:solidFill>
              <a:schemeClr val="tx1"/>
            </a:solidFill>
          </a:ln>
        </p:spPr>
      </p:pic>
    </p:spTree>
    <p:extLst>
      <p:ext uri="{BB962C8B-B14F-4D97-AF65-F5344CB8AC3E}">
        <p14:creationId xmlns:p14="http://schemas.microsoft.com/office/powerpoint/2010/main" val="7399950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Covid-19</a:t>
            </a:r>
            <a:endParaRPr dirty="0"/>
          </a:p>
        </p:txBody>
      </p:sp>
      <p:pic>
        <p:nvPicPr>
          <p:cNvPr id="4" name="Picture 3" descr="A close up of a map&#10;&#10;Description automatically generated">
            <a:extLst>
              <a:ext uri="{FF2B5EF4-FFF2-40B4-BE49-F238E27FC236}">
                <a16:creationId xmlns:a16="http://schemas.microsoft.com/office/drawing/2014/main" id="{C2AB413C-3DB0-4093-90A1-92532EE6E750}"/>
              </a:ext>
            </a:extLst>
          </p:cNvPr>
          <p:cNvPicPr>
            <a:picLocks noChangeAspect="1"/>
          </p:cNvPicPr>
          <p:nvPr/>
        </p:nvPicPr>
        <p:blipFill rotWithShape="1">
          <a:blip r:embed="rId2">
            <a:extLst>
              <a:ext uri="{28A0092B-C50C-407E-A947-70E740481C1C}">
                <a14:useLocalDpi xmlns:a14="http://schemas.microsoft.com/office/drawing/2010/main" val="0"/>
              </a:ext>
            </a:extLst>
          </a:blip>
          <a:srcRect t="6121"/>
          <a:stretch/>
        </p:blipFill>
        <p:spPr>
          <a:xfrm>
            <a:off x="406400" y="1195754"/>
            <a:ext cx="7260492" cy="843488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BBE445A-59C1-4881-B006-33998B945500}"/>
              </a:ext>
            </a:extLst>
          </p:cNvPr>
          <p:cNvPicPr>
            <a:picLocks noChangeAspect="1"/>
          </p:cNvPicPr>
          <p:nvPr/>
        </p:nvPicPr>
        <p:blipFill rotWithShape="1">
          <a:blip r:embed="rId3">
            <a:extLst>
              <a:ext uri="{28A0092B-C50C-407E-A947-70E740481C1C}">
                <a14:useLocalDpi xmlns:a14="http://schemas.microsoft.com/office/drawing/2010/main" val="0"/>
              </a:ext>
            </a:extLst>
          </a:blip>
          <a:srcRect t="9478"/>
          <a:stretch/>
        </p:blipFill>
        <p:spPr>
          <a:xfrm>
            <a:off x="7841675" y="4091354"/>
            <a:ext cx="4944825" cy="5539284"/>
          </a:xfrm>
          <a:prstGeom prst="rect">
            <a:avLst/>
          </a:prstGeom>
        </p:spPr>
      </p:pic>
      <p:pic>
        <p:nvPicPr>
          <p:cNvPr id="8" name="Picture 7">
            <a:extLst>
              <a:ext uri="{FF2B5EF4-FFF2-40B4-BE49-F238E27FC236}">
                <a16:creationId xmlns:a16="http://schemas.microsoft.com/office/drawing/2014/main" id="{A4327FB3-50E3-4C57-85F7-7FFB884C0C1E}"/>
              </a:ext>
            </a:extLst>
          </p:cNvPr>
          <p:cNvPicPr>
            <a:picLocks noChangeAspect="1"/>
          </p:cNvPicPr>
          <p:nvPr/>
        </p:nvPicPr>
        <p:blipFill>
          <a:blip r:embed="rId4"/>
          <a:stretch>
            <a:fillRect/>
          </a:stretch>
        </p:blipFill>
        <p:spPr>
          <a:xfrm>
            <a:off x="7841674" y="1082533"/>
            <a:ext cx="4944825" cy="2887580"/>
          </a:xfrm>
          <a:prstGeom prst="rect">
            <a:avLst/>
          </a:prstGeom>
        </p:spPr>
      </p:pic>
    </p:spTree>
    <p:extLst>
      <p:ext uri="{BB962C8B-B14F-4D97-AF65-F5344CB8AC3E}">
        <p14:creationId xmlns:p14="http://schemas.microsoft.com/office/powerpoint/2010/main" val="25458427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prstGeom prst="rect">
            <a:avLst/>
          </a:prstGeom>
        </p:spPr>
        <p:txBody>
          <a:bodyPr/>
          <a:lstStyle/>
          <a:p>
            <a:r>
              <a:t>MSK Dashboards - executive summary / landing zone</a:t>
            </a:r>
          </a:p>
        </p:txBody>
      </p:sp>
      <p:pic>
        <p:nvPicPr>
          <p:cNvPr id="173" name="Screen Shot 2020-03-12 at 2.01.02 PM.png" descr="Screen Shot 2020-03-12 at 2.01.02 PM.png"/>
          <p:cNvPicPr>
            <a:picLocks noChangeAspect="1"/>
          </p:cNvPicPr>
          <p:nvPr/>
        </p:nvPicPr>
        <p:blipFill>
          <a:blip r:embed="rId2"/>
          <a:stretch>
            <a:fillRect/>
          </a:stretch>
        </p:blipFill>
        <p:spPr>
          <a:xfrm>
            <a:off x="412849" y="1317219"/>
            <a:ext cx="12179102" cy="7164178"/>
          </a:xfrm>
          <a:prstGeom prst="rect">
            <a:avLst/>
          </a:prstGeom>
          <a:ln w="12700">
            <a:solidFill>
              <a:srgbClr val="000000"/>
            </a:solidFill>
            <a:miter lim="400000"/>
          </a:ln>
        </p:spPr>
      </p:pic>
    </p:spTree>
    <p:extLst>
      <p:ext uri="{BB962C8B-B14F-4D97-AF65-F5344CB8AC3E}">
        <p14:creationId xmlns:p14="http://schemas.microsoft.com/office/powerpoint/2010/main" val="22591410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SK Dashboards - executive summary / landing zone"/>
          <p:cNvSpPr txBox="1">
            <a:spLocks noGrp="1"/>
          </p:cNvSpPr>
          <p:nvPr>
            <p:ph type="body" idx="13"/>
          </p:nvPr>
        </p:nvSpPr>
        <p:spPr>
          <a:xfrm>
            <a:off x="406400" y="508968"/>
            <a:ext cx="11176000" cy="405432"/>
          </a:xfrm>
          <a:prstGeom prst="rect">
            <a:avLst/>
          </a:prstGeom>
        </p:spPr>
        <p:txBody>
          <a:bodyPr/>
          <a:lstStyle/>
          <a:p>
            <a:r>
              <a:rPr lang="en-US" dirty="0"/>
              <a:t>BLUEPRINT – Partner w/ OW to enable reports in </a:t>
            </a:r>
            <a:r>
              <a:rPr lang="en-US" dirty="0" err="1"/>
              <a:t>Ie</a:t>
            </a:r>
            <a:endParaRPr dirty="0"/>
          </a:p>
        </p:txBody>
      </p:sp>
      <p:pic>
        <p:nvPicPr>
          <p:cNvPr id="2" name="Picture 1">
            <a:extLst>
              <a:ext uri="{FF2B5EF4-FFF2-40B4-BE49-F238E27FC236}">
                <a16:creationId xmlns:a16="http://schemas.microsoft.com/office/drawing/2014/main" id="{8A1C7E4D-98C1-4F8B-930D-C3D9C2CCCB0F}"/>
              </a:ext>
            </a:extLst>
          </p:cNvPr>
          <p:cNvPicPr>
            <a:picLocks noChangeAspect="1"/>
          </p:cNvPicPr>
          <p:nvPr/>
        </p:nvPicPr>
        <p:blipFill>
          <a:blip r:embed="rId2"/>
          <a:stretch>
            <a:fillRect/>
          </a:stretch>
        </p:blipFill>
        <p:spPr>
          <a:xfrm>
            <a:off x="492369" y="1404818"/>
            <a:ext cx="12036978" cy="6953736"/>
          </a:xfrm>
          <a:prstGeom prst="rect">
            <a:avLst/>
          </a:prstGeom>
          <a:ln w="12700">
            <a:solidFill>
              <a:schemeClr val="tx1"/>
            </a:solidFill>
          </a:ln>
        </p:spPr>
      </p:pic>
    </p:spTree>
    <p:extLst>
      <p:ext uri="{BB962C8B-B14F-4D97-AF65-F5344CB8AC3E}">
        <p14:creationId xmlns:p14="http://schemas.microsoft.com/office/powerpoint/2010/main" val="33659295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MSK Dashboards"/>
          <p:cNvSpPr txBox="1">
            <a:spLocks noGrp="1"/>
          </p:cNvSpPr>
          <p:nvPr>
            <p:ph type="body" idx="13"/>
          </p:nvPr>
        </p:nvSpPr>
        <p:spPr>
          <a:prstGeom prst="rect">
            <a:avLst/>
          </a:prstGeom>
        </p:spPr>
        <p:txBody>
          <a:bodyPr/>
          <a:lstStyle/>
          <a:p>
            <a:r>
              <a:t>MSK Dashboards</a:t>
            </a:r>
          </a:p>
        </p:txBody>
      </p:sp>
      <p:pic>
        <p:nvPicPr>
          <p:cNvPr id="176" name="Screen Shot 2020-03-12 at 2.02.18 PM.png" descr="Screen Shot 2020-03-12 at 2.02.18 PM.png"/>
          <p:cNvPicPr>
            <a:picLocks noChangeAspect="1"/>
          </p:cNvPicPr>
          <p:nvPr/>
        </p:nvPicPr>
        <p:blipFill>
          <a:blip r:embed="rId2"/>
          <a:srcRect t="1450"/>
          <a:stretch>
            <a:fillRect/>
          </a:stretch>
        </p:blipFill>
        <p:spPr>
          <a:xfrm>
            <a:off x="412750" y="1660326"/>
            <a:ext cx="12179169" cy="6432802"/>
          </a:xfrm>
          <a:prstGeom prst="rect">
            <a:avLst/>
          </a:prstGeom>
          <a:ln w="12700">
            <a:solidFill>
              <a:srgbClr val="000000"/>
            </a:solidFill>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MSK Dashboards"/>
          <p:cNvSpPr txBox="1">
            <a:spLocks noGrp="1"/>
          </p:cNvSpPr>
          <p:nvPr>
            <p:ph type="body" idx="13"/>
          </p:nvPr>
        </p:nvSpPr>
        <p:spPr>
          <a:prstGeom prst="rect">
            <a:avLst/>
          </a:prstGeom>
        </p:spPr>
        <p:txBody>
          <a:bodyPr/>
          <a:lstStyle/>
          <a:p>
            <a:r>
              <a:t>MSK Dashboards</a:t>
            </a:r>
          </a:p>
        </p:txBody>
      </p:sp>
      <p:pic>
        <p:nvPicPr>
          <p:cNvPr id="179" name="Screen Shot 2020-03-12 at 2.04.49 PM.png" descr="Screen Shot 2020-03-12 at 2.04.49 PM.png"/>
          <p:cNvPicPr>
            <a:picLocks noChangeAspect="1"/>
          </p:cNvPicPr>
          <p:nvPr/>
        </p:nvPicPr>
        <p:blipFill>
          <a:blip r:embed="rId2"/>
          <a:stretch>
            <a:fillRect/>
          </a:stretch>
        </p:blipFill>
        <p:spPr>
          <a:xfrm>
            <a:off x="412749" y="1529784"/>
            <a:ext cx="12179302" cy="6694032"/>
          </a:xfrm>
          <a:prstGeom prst="rect">
            <a:avLst/>
          </a:prstGeom>
          <a:ln w="12700">
            <a:solidFill>
              <a:srgbClr val="000000"/>
            </a:solidFill>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MSK Dashboards"/>
          <p:cNvSpPr txBox="1">
            <a:spLocks noGrp="1"/>
          </p:cNvSpPr>
          <p:nvPr>
            <p:ph type="body" idx="13"/>
          </p:nvPr>
        </p:nvSpPr>
        <p:spPr>
          <a:prstGeom prst="rect">
            <a:avLst/>
          </a:prstGeom>
        </p:spPr>
        <p:txBody>
          <a:bodyPr/>
          <a:lstStyle/>
          <a:p>
            <a:r>
              <a:t>MSK Dashboards</a:t>
            </a:r>
          </a:p>
        </p:txBody>
      </p:sp>
      <p:pic>
        <p:nvPicPr>
          <p:cNvPr id="182" name="Screen Shot 2020-03-12 at 2.08.19 PM.png" descr="Screen Shot 2020-03-12 at 2.08.19 PM.png"/>
          <p:cNvPicPr>
            <a:picLocks noChangeAspect="1"/>
          </p:cNvPicPr>
          <p:nvPr/>
        </p:nvPicPr>
        <p:blipFill>
          <a:blip r:embed="rId2"/>
          <a:stretch>
            <a:fillRect/>
          </a:stretch>
        </p:blipFill>
        <p:spPr>
          <a:xfrm>
            <a:off x="373856" y="1613821"/>
            <a:ext cx="12257088" cy="6525958"/>
          </a:xfrm>
          <a:prstGeom prst="rect">
            <a:avLst/>
          </a:prstGeom>
          <a:ln w="12700">
            <a:solidFill>
              <a:srgbClr val="000000"/>
            </a:solidFill>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MSK Dashboards"/>
          <p:cNvSpPr txBox="1">
            <a:spLocks noGrp="1"/>
          </p:cNvSpPr>
          <p:nvPr>
            <p:ph type="body" idx="13"/>
          </p:nvPr>
        </p:nvSpPr>
        <p:spPr>
          <a:prstGeom prst="rect">
            <a:avLst/>
          </a:prstGeom>
        </p:spPr>
        <p:txBody>
          <a:bodyPr/>
          <a:lstStyle/>
          <a:p>
            <a:r>
              <a:rPr dirty="0"/>
              <a:t>MSK Dashboards</a:t>
            </a:r>
          </a:p>
        </p:txBody>
      </p:sp>
      <p:pic>
        <p:nvPicPr>
          <p:cNvPr id="185" name="Screen Shot 2020-03-12 at 2.09.41 PM.png" descr="Screen Shot 2020-03-12 at 2.09.41 PM.png"/>
          <p:cNvPicPr>
            <a:picLocks noChangeAspect="1"/>
          </p:cNvPicPr>
          <p:nvPr/>
        </p:nvPicPr>
        <p:blipFill>
          <a:blip r:embed="rId2"/>
          <a:stretch>
            <a:fillRect/>
          </a:stretch>
        </p:blipFill>
        <p:spPr>
          <a:xfrm>
            <a:off x="423812" y="1801749"/>
            <a:ext cx="12157176" cy="6150102"/>
          </a:xfrm>
          <a:prstGeom prst="rect">
            <a:avLst/>
          </a:prstGeom>
          <a:ln w="12700">
            <a:solidFill>
              <a:srgbClr val="000000"/>
            </a:solidFill>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are management clinical profile (cm360)"/>
          <p:cNvSpPr txBox="1">
            <a:spLocks noGrp="1"/>
          </p:cNvSpPr>
          <p:nvPr>
            <p:ph type="body" idx="13"/>
          </p:nvPr>
        </p:nvSpPr>
        <p:spPr>
          <a:prstGeom prst="rect">
            <a:avLst/>
          </a:prstGeom>
        </p:spPr>
        <p:txBody>
          <a:bodyPr/>
          <a:lstStyle/>
          <a:p>
            <a:r>
              <a:t>Care management clinical profile (cm360)</a:t>
            </a:r>
          </a:p>
        </p:txBody>
      </p:sp>
      <p:pic>
        <p:nvPicPr>
          <p:cNvPr id="188" name="Screen Shot 2020-03-12 at 2.16.42 PM.png" descr="Screen Shot 2020-03-12 at 2.16.42 PM.png"/>
          <p:cNvPicPr>
            <a:picLocks noChangeAspect="1"/>
          </p:cNvPicPr>
          <p:nvPr/>
        </p:nvPicPr>
        <p:blipFill>
          <a:blip r:embed="rId2"/>
          <a:stretch>
            <a:fillRect/>
          </a:stretch>
        </p:blipFill>
        <p:spPr>
          <a:xfrm>
            <a:off x="402527" y="1187170"/>
            <a:ext cx="10993776" cy="8347610"/>
          </a:xfrm>
          <a:prstGeom prst="rect">
            <a:avLst/>
          </a:prstGeom>
          <a:ln w="12700">
            <a:solidFill>
              <a:srgbClr val="000000"/>
            </a:solidFill>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F7B3-21B1-4145-8056-CBF3F05B9EB3}"/>
              </a:ext>
            </a:extLst>
          </p:cNvPr>
          <p:cNvSpPr>
            <a:spLocks noGrp="1"/>
          </p:cNvSpPr>
          <p:nvPr>
            <p:ph type="title" idx="4294967295"/>
          </p:nvPr>
        </p:nvSpPr>
        <p:spPr>
          <a:xfrm>
            <a:off x="421124" y="216437"/>
            <a:ext cx="11741376" cy="561270"/>
          </a:xfrm>
        </p:spPr>
        <p:txBody>
          <a:bodyPr>
            <a:normAutofit fontScale="90000"/>
          </a:bodyPr>
          <a:lstStyle/>
          <a:p>
            <a:r>
              <a:rPr lang="en-US" dirty="0"/>
              <a:t>IE Platform Architecture</a:t>
            </a:r>
          </a:p>
        </p:txBody>
      </p:sp>
      <p:sp>
        <p:nvSpPr>
          <p:cNvPr id="10" name="Rectangle 9">
            <a:extLst>
              <a:ext uri="{FF2B5EF4-FFF2-40B4-BE49-F238E27FC236}">
                <a16:creationId xmlns:a16="http://schemas.microsoft.com/office/drawing/2014/main" id="{27304007-3453-441D-AD09-9FCED4168759}"/>
              </a:ext>
            </a:extLst>
          </p:cNvPr>
          <p:cNvSpPr/>
          <p:nvPr/>
        </p:nvSpPr>
        <p:spPr>
          <a:xfrm>
            <a:off x="398049" y="1307555"/>
            <a:ext cx="11897231" cy="1075679"/>
          </a:xfrm>
          <a:prstGeom prst="rect">
            <a:avLst/>
          </a:prstGeom>
        </p:spPr>
        <p:txBody>
          <a:bodyPr wrap="square">
            <a:spAutoFit/>
          </a:bodyPr>
          <a:lstStyle/>
          <a:p>
            <a:pPr>
              <a:lnSpc>
                <a:spcPct val="170000"/>
              </a:lnSpc>
            </a:pPr>
            <a:r>
              <a:rPr lang="en-US" dirty="0">
                <a:solidFill>
                  <a:schemeClr val="bg1"/>
                </a:solidFill>
                <a:latin typeface="Calibri" panose="020F0502020204030204" pitchFamily="34" charset="0"/>
                <a:cs typeface="Calibri" panose="020F0502020204030204" pitchFamily="34" charset="0"/>
              </a:rPr>
              <a:t>The IE architecture fosters seamless integration between Informatics and the business by allowing full data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and analytical governance with customization and flexibility for the business. </a:t>
            </a:r>
          </a:p>
        </p:txBody>
      </p:sp>
      <p:pic>
        <p:nvPicPr>
          <p:cNvPr id="92" name="Picture 91">
            <a:extLst>
              <a:ext uri="{FF2B5EF4-FFF2-40B4-BE49-F238E27FC236}">
                <a16:creationId xmlns:a16="http://schemas.microsoft.com/office/drawing/2014/main" id="{85D5DC9A-55A7-4F25-848C-10C9CB6488D7}"/>
              </a:ext>
            </a:extLst>
          </p:cNvPr>
          <p:cNvPicPr/>
          <p:nvPr/>
        </p:nvPicPr>
        <p:blipFill>
          <a:blip r:embed="rId3"/>
          <a:stretch>
            <a:fillRect/>
          </a:stretch>
        </p:blipFill>
        <p:spPr>
          <a:xfrm>
            <a:off x="421124" y="2555526"/>
            <a:ext cx="12225930" cy="6858930"/>
          </a:xfrm>
          <a:prstGeom prst="rect">
            <a:avLst/>
          </a:prstGeom>
          <a:ln w="9525">
            <a:solidFill>
              <a:schemeClr val="tx1"/>
            </a:solidFill>
          </a:ln>
        </p:spPr>
      </p:pic>
    </p:spTree>
    <p:extLst>
      <p:ext uri="{BB962C8B-B14F-4D97-AF65-F5344CB8AC3E}">
        <p14:creationId xmlns:p14="http://schemas.microsoft.com/office/powerpoint/2010/main" val="2514829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are management clinical profile (cm360)"/>
          <p:cNvSpPr txBox="1">
            <a:spLocks noGrp="1"/>
          </p:cNvSpPr>
          <p:nvPr>
            <p:ph type="body" idx="13"/>
          </p:nvPr>
        </p:nvSpPr>
        <p:spPr>
          <a:prstGeom prst="rect">
            <a:avLst/>
          </a:prstGeom>
        </p:spPr>
        <p:txBody>
          <a:bodyPr/>
          <a:lstStyle/>
          <a:p>
            <a:r>
              <a:t>Care management clinical profile (cm360)</a:t>
            </a:r>
          </a:p>
        </p:txBody>
      </p:sp>
      <p:pic>
        <p:nvPicPr>
          <p:cNvPr id="191" name="Screen Shot 2020-03-12 at 2.16.42 PM.png" descr="Screen Shot 2020-03-12 at 2.16.42 PM.png"/>
          <p:cNvPicPr>
            <a:picLocks noChangeAspect="1"/>
          </p:cNvPicPr>
          <p:nvPr/>
        </p:nvPicPr>
        <p:blipFill>
          <a:blip r:embed="rId2"/>
          <a:stretch>
            <a:fillRect/>
          </a:stretch>
        </p:blipFill>
        <p:spPr>
          <a:xfrm>
            <a:off x="402527" y="1187170"/>
            <a:ext cx="5889952" cy="4472260"/>
          </a:xfrm>
          <a:prstGeom prst="rect">
            <a:avLst/>
          </a:prstGeom>
          <a:ln w="12700">
            <a:solidFill>
              <a:srgbClr val="000000"/>
            </a:solidFill>
            <a:miter lim="400000"/>
          </a:ln>
        </p:spPr>
      </p:pic>
      <p:pic>
        <p:nvPicPr>
          <p:cNvPr id="192" name="Screen Shot 2020-03-12 at 2.17.48 PM.png" descr="Screen Shot 2020-03-12 at 2.17.48 PM.png"/>
          <p:cNvPicPr>
            <a:picLocks noChangeAspect="1"/>
          </p:cNvPicPr>
          <p:nvPr/>
        </p:nvPicPr>
        <p:blipFill>
          <a:blip r:embed="rId3"/>
          <a:stretch>
            <a:fillRect/>
          </a:stretch>
        </p:blipFill>
        <p:spPr>
          <a:xfrm>
            <a:off x="3203403" y="2349251"/>
            <a:ext cx="9295562" cy="7148712"/>
          </a:xfrm>
          <a:prstGeom prst="rect">
            <a:avLst/>
          </a:prstGeom>
          <a:ln w="12700">
            <a:solidFill>
              <a:srgbClr val="000000"/>
            </a:solidFill>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are management clinical profile (cm360)"/>
          <p:cNvSpPr txBox="1">
            <a:spLocks noGrp="1"/>
          </p:cNvSpPr>
          <p:nvPr>
            <p:ph type="body" idx="13"/>
          </p:nvPr>
        </p:nvSpPr>
        <p:spPr>
          <a:prstGeom prst="rect">
            <a:avLst/>
          </a:prstGeom>
        </p:spPr>
        <p:txBody>
          <a:bodyPr/>
          <a:lstStyle/>
          <a:p>
            <a:r>
              <a:t>Care management clinical profile (cm360)</a:t>
            </a:r>
          </a:p>
        </p:txBody>
      </p:sp>
      <p:pic>
        <p:nvPicPr>
          <p:cNvPr id="195" name="Screen Shot 2020-03-12 at 2.19.38 PM.png" descr="Screen Shot 2020-03-12 at 2.19.38 PM.png"/>
          <p:cNvPicPr>
            <a:picLocks noChangeAspect="1"/>
          </p:cNvPicPr>
          <p:nvPr/>
        </p:nvPicPr>
        <p:blipFill>
          <a:blip r:embed="rId2"/>
          <a:stretch>
            <a:fillRect/>
          </a:stretch>
        </p:blipFill>
        <p:spPr>
          <a:xfrm>
            <a:off x="412749" y="1342113"/>
            <a:ext cx="12179302" cy="7069374"/>
          </a:xfrm>
          <a:prstGeom prst="rect">
            <a:avLst/>
          </a:prstGeom>
          <a:ln w="12700">
            <a:solidFill>
              <a:srgbClr val="000000"/>
            </a:solidFill>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are management clinical profile (cm360) member summary"/>
          <p:cNvSpPr txBox="1">
            <a:spLocks noGrp="1"/>
          </p:cNvSpPr>
          <p:nvPr>
            <p:ph type="body" idx="13"/>
          </p:nvPr>
        </p:nvSpPr>
        <p:spPr>
          <a:prstGeom prst="rect">
            <a:avLst/>
          </a:prstGeom>
        </p:spPr>
        <p:txBody>
          <a:bodyPr/>
          <a:lstStyle/>
          <a:p>
            <a:r>
              <a:t>Care management clinical profile (cm360) member summary</a:t>
            </a:r>
          </a:p>
        </p:txBody>
      </p:sp>
      <p:pic>
        <p:nvPicPr>
          <p:cNvPr id="198" name="Screen Shot 2020-03-12 at 2.15.33 PM.png" descr="Screen Shot 2020-03-12 at 2.15.33 PM.png"/>
          <p:cNvPicPr>
            <a:picLocks noChangeAspect="1"/>
          </p:cNvPicPr>
          <p:nvPr/>
        </p:nvPicPr>
        <p:blipFill>
          <a:blip r:embed="rId2"/>
          <a:stretch>
            <a:fillRect/>
          </a:stretch>
        </p:blipFill>
        <p:spPr>
          <a:xfrm>
            <a:off x="412749" y="1772335"/>
            <a:ext cx="12179302" cy="6208930"/>
          </a:xfrm>
          <a:prstGeom prst="rect">
            <a:avLst/>
          </a:prstGeom>
          <a:ln w="12700">
            <a:solidFill>
              <a:srgbClr val="000000"/>
            </a:solidFill>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Utilization management"/>
          <p:cNvSpPr txBox="1">
            <a:spLocks noGrp="1"/>
          </p:cNvSpPr>
          <p:nvPr>
            <p:ph type="body" idx="13"/>
          </p:nvPr>
        </p:nvSpPr>
        <p:spPr>
          <a:prstGeom prst="rect">
            <a:avLst/>
          </a:prstGeom>
        </p:spPr>
        <p:txBody>
          <a:bodyPr/>
          <a:lstStyle/>
          <a:p>
            <a:r>
              <a:t>Utilization management</a:t>
            </a:r>
          </a:p>
        </p:txBody>
      </p:sp>
      <p:pic>
        <p:nvPicPr>
          <p:cNvPr id="201" name="Screen Shot 2020-03-12 at 2.34.01 PM.png" descr="Screen Shot 2020-03-12 at 2.34.01 PM.png"/>
          <p:cNvPicPr>
            <a:picLocks noChangeAspect="1"/>
          </p:cNvPicPr>
          <p:nvPr/>
        </p:nvPicPr>
        <p:blipFill>
          <a:blip r:embed="rId2"/>
          <a:stretch>
            <a:fillRect/>
          </a:stretch>
        </p:blipFill>
        <p:spPr>
          <a:xfrm>
            <a:off x="406399" y="1431234"/>
            <a:ext cx="12192002" cy="6891132"/>
          </a:xfrm>
          <a:prstGeom prst="rect">
            <a:avLst/>
          </a:prstGeom>
          <a:ln w="12700">
            <a:solidFill>
              <a:srgbClr val="000000"/>
            </a:solidFill>
            <a:miter lim="400000"/>
          </a:ln>
        </p:spPr>
      </p:pic>
      <p:pic>
        <p:nvPicPr>
          <p:cNvPr id="202" name="Image" descr="Image"/>
          <p:cNvPicPr>
            <a:picLocks noChangeAspect="1"/>
          </p:cNvPicPr>
          <p:nvPr/>
        </p:nvPicPr>
        <p:blipFill>
          <a:blip r:embed="rId3">
            <a:alphaModFix amt="27015"/>
          </a:blip>
          <a:srcRect b="6783"/>
          <a:stretch>
            <a:fillRect/>
          </a:stretch>
        </p:blipFill>
        <p:spPr>
          <a:xfrm>
            <a:off x="2876478" y="3340317"/>
            <a:ext cx="2893793" cy="2697505"/>
          </a:xfrm>
          <a:prstGeom prst="rect">
            <a:avLst/>
          </a:prstGeom>
          <a:ln w="12700">
            <a:miter lim="400000"/>
          </a:ln>
        </p:spPr>
      </p:pic>
      <p:sp>
        <p:nvSpPr>
          <p:cNvPr id="203" name="Rounded Rectangle"/>
          <p:cNvSpPr/>
          <p:nvPr/>
        </p:nvSpPr>
        <p:spPr>
          <a:xfrm>
            <a:off x="3764486" y="3461047"/>
            <a:ext cx="371923" cy="145753"/>
          </a:xfrm>
          <a:prstGeom prst="roundRect">
            <a:avLst>
              <a:gd name="adj" fmla="val 38276"/>
            </a:avLst>
          </a:prstGeom>
          <a:solidFill>
            <a:srgbClr val="FFFFFF"/>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pic>
        <p:nvPicPr>
          <p:cNvPr id="204" name="Screen Shot 2020-03-12 at 2.47.13 PM.png" descr="Screen Shot 2020-03-12 at 2.47.13 PM.png"/>
          <p:cNvPicPr>
            <a:picLocks noChangeAspect="1"/>
          </p:cNvPicPr>
          <p:nvPr/>
        </p:nvPicPr>
        <p:blipFill>
          <a:blip r:embed="rId4"/>
          <a:srcRect r="2258" b="6779"/>
          <a:stretch>
            <a:fillRect/>
          </a:stretch>
        </p:blipFill>
        <p:spPr>
          <a:xfrm>
            <a:off x="1831776" y="3344311"/>
            <a:ext cx="5155893" cy="269666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Utilization management"/>
          <p:cNvSpPr txBox="1">
            <a:spLocks noGrp="1"/>
          </p:cNvSpPr>
          <p:nvPr>
            <p:ph type="body" idx="13"/>
          </p:nvPr>
        </p:nvSpPr>
        <p:spPr>
          <a:prstGeom prst="rect">
            <a:avLst/>
          </a:prstGeom>
        </p:spPr>
        <p:txBody>
          <a:bodyPr/>
          <a:lstStyle/>
          <a:p>
            <a:r>
              <a:t>Utilization management</a:t>
            </a:r>
          </a:p>
        </p:txBody>
      </p:sp>
      <p:pic>
        <p:nvPicPr>
          <p:cNvPr id="207" name="Screen Shot 2020-03-12 at 2.34.49 PM.png" descr="Screen Shot 2020-03-12 at 2.34.49 PM.png"/>
          <p:cNvPicPr>
            <a:picLocks noChangeAspect="1"/>
          </p:cNvPicPr>
          <p:nvPr/>
        </p:nvPicPr>
        <p:blipFill>
          <a:blip r:embed="rId2"/>
          <a:srcRect r="22559" b="17515"/>
          <a:stretch>
            <a:fillRect/>
          </a:stretch>
        </p:blipFill>
        <p:spPr>
          <a:xfrm>
            <a:off x="407392" y="1220350"/>
            <a:ext cx="12190096" cy="8262618"/>
          </a:xfrm>
          <a:prstGeom prst="rect">
            <a:avLst/>
          </a:prstGeom>
          <a:ln w="12700">
            <a:solidFill>
              <a:srgbClr val="000000"/>
            </a:solidFill>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Utilization management"/>
          <p:cNvSpPr txBox="1">
            <a:spLocks noGrp="1"/>
          </p:cNvSpPr>
          <p:nvPr>
            <p:ph type="body" idx="13"/>
          </p:nvPr>
        </p:nvSpPr>
        <p:spPr>
          <a:prstGeom prst="rect">
            <a:avLst/>
          </a:prstGeom>
        </p:spPr>
        <p:txBody>
          <a:bodyPr/>
          <a:lstStyle/>
          <a:p>
            <a:r>
              <a:t>Utilization management</a:t>
            </a:r>
          </a:p>
        </p:txBody>
      </p:sp>
      <p:pic>
        <p:nvPicPr>
          <p:cNvPr id="210" name="Screen Shot 2020-03-12 at 2.35.54 PM.png" descr="Screen Shot 2020-03-12 at 2.35.54 PM.png"/>
          <p:cNvPicPr>
            <a:picLocks noChangeAspect="1"/>
          </p:cNvPicPr>
          <p:nvPr/>
        </p:nvPicPr>
        <p:blipFill>
          <a:blip r:embed="rId2"/>
          <a:srcRect r="21585"/>
          <a:stretch>
            <a:fillRect/>
          </a:stretch>
        </p:blipFill>
        <p:spPr>
          <a:xfrm>
            <a:off x="453683" y="1220805"/>
            <a:ext cx="9874394" cy="7965413"/>
          </a:xfrm>
          <a:prstGeom prst="rect">
            <a:avLst/>
          </a:prstGeom>
          <a:ln w="12700">
            <a:solidFill>
              <a:srgbClr val="000000"/>
            </a:solidFill>
            <a:miter lim="400000"/>
          </a:ln>
        </p:spPr>
      </p:pic>
      <p:pic>
        <p:nvPicPr>
          <p:cNvPr id="211" name="Screen Shot 2020-03-12 at 2.35.18 PM.png" descr="Screen Shot 2020-03-12 at 2.35.18 PM.png"/>
          <p:cNvPicPr>
            <a:picLocks noChangeAspect="1"/>
          </p:cNvPicPr>
          <p:nvPr/>
        </p:nvPicPr>
        <p:blipFill>
          <a:blip r:embed="rId3"/>
          <a:srcRect r="22318"/>
          <a:stretch>
            <a:fillRect/>
          </a:stretch>
        </p:blipFill>
        <p:spPr>
          <a:xfrm>
            <a:off x="4758745" y="2876004"/>
            <a:ext cx="7857164" cy="6394669"/>
          </a:xfrm>
          <a:prstGeom prst="rect">
            <a:avLst/>
          </a:prstGeom>
          <a:ln w="12700">
            <a:solidFill>
              <a:srgbClr val="000000"/>
            </a:solidFill>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Screen Shot 2020-03-12 at 2.48.31 PM.png" descr="Screen Shot 2020-03-12 at 2.48.31 PM.png"/>
          <p:cNvPicPr>
            <a:picLocks noChangeAspect="1"/>
          </p:cNvPicPr>
          <p:nvPr/>
        </p:nvPicPr>
        <p:blipFill>
          <a:blip r:embed="rId2"/>
          <a:srcRect t="48862"/>
          <a:stretch>
            <a:fillRect/>
          </a:stretch>
        </p:blipFill>
        <p:spPr>
          <a:xfrm>
            <a:off x="2587840" y="3383150"/>
            <a:ext cx="10123766" cy="4783612"/>
          </a:xfrm>
          <a:prstGeom prst="rect">
            <a:avLst/>
          </a:prstGeom>
          <a:ln w="12700">
            <a:miter lim="400000"/>
          </a:ln>
        </p:spPr>
      </p:pic>
      <p:sp>
        <p:nvSpPr>
          <p:cNvPr id="214" name="Care management admin screens"/>
          <p:cNvSpPr txBox="1">
            <a:spLocks noGrp="1"/>
          </p:cNvSpPr>
          <p:nvPr>
            <p:ph type="body" idx="13"/>
          </p:nvPr>
        </p:nvSpPr>
        <p:spPr>
          <a:prstGeom prst="rect">
            <a:avLst/>
          </a:prstGeom>
        </p:spPr>
        <p:txBody>
          <a:bodyPr/>
          <a:lstStyle/>
          <a:p>
            <a:r>
              <a:t>Care management admin screens</a:t>
            </a:r>
          </a:p>
        </p:txBody>
      </p:sp>
      <p:sp>
        <p:nvSpPr>
          <p:cNvPr id="215" name="The Care Management Admin Screens are built to facilitate the loading and stratification of Care Management members for eligibility in the Care Management Programs.…"/>
          <p:cNvSpPr txBox="1"/>
          <p:nvPr/>
        </p:nvSpPr>
        <p:spPr>
          <a:xfrm>
            <a:off x="449664" y="1363133"/>
            <a:ext cx="12351043"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The Care Management Admin Screens are built to facilitate the loading and stratification of Care Management members for eligibility in the Care Management Programs.</a:t>
            </a:r>
          </a:p>
          <a:p>
            <a:r>
              <a:t>This custom UI solution was designed, developed and deployed by the IT team in our Web Application Environment by partnering with the business and aligning to their need to create a custom solution.</a:t>
            </a:r>
          </a:p>
        </p:txBody>
      </p:sp>
      <p:pic>
        <p:nvPicPr>
          <p:cNvPr id="216" name="Screen Shot 2020-03-12 at 2.48.31 PM.png" descr="Screen Shot 2020-03-12 at 2.48.31 PM.png"/>
          <p:cNvPicPr>
            <a:picLocks noChangeAspect="1"/>
          </p:cNvPicPr>
          <p:nvPr/>
        </p:nvPicPr>
        <p:blipFill>
          <a:blip r:embed="rId2"/>
          <a:srcRect b="50887"/>
          <a:stretch>
            <a:fillRect/>
          </a:stretch>
        </p:blipFill>
        <p:spPr>
          <a:xfrm>
            <a:off x="524776" y="4365541"/>
            <a:ext cx="11176046" cy="507178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are management high dollar claimant report"/>
          <p:cNvSpPr txBox="1">
            <a:spLocks noGrp="1"/>
          </p:cNvSpPr>
          <p:nvPr>
            <p:ph type="body" idx="13"/>
          </p:nvPr>
        </p:nvSpPr>
        <p:spPr>
          <a:prstGeom prst="rect">
            <a:avLst/>
          </a:prstGeom>
        </p:spPr>
        <p:txBody>
          <a:bodyPr/>
          <a:lstStyle/>
          <a:p>
            <a:r>
              <a:t>Care management high dollar claimant report</a:t>
            </a:r>
          </a:p>
        </p:txBody>
      </p:sp>
      <p:pic>
        <p:nvPicPr>
          <p:cNvPr id="219" name="Screen Shot 2020-03-12 at 2.53.08 PM.png" descr="Screen Shot 2020-03-12 at 2.53.08 PM.png"/>
          <p:cNvPicPr>
            <a:picLocks noChangeAspect="1"/>
          </p:cNvPicPr>
          <p:nvPr/>
        </p:nvPicPr>
        <p:blipFill>
          <a:blip r:embed="rId2"/>
          <a:stretch>
            <a:fillRect/>
          </a:stretch>
        </p:blipFill>
        <p:spPr>
          <a:xfrm>
            <a:off x="5905823" y="1072183"/>
            <a:ext cx="6794880" cy="8006650"/>
          </a:xfrm>
          <a:prstGeom prst="rect">
            <a:avLst/>
          </a:prstGeom>
          <a:ln w="12700">
            <a:miter lim="400000"/>
          </a:ln>
        </p:spPr>
      </p:pic>
      <p:sp>
        <p:nvSpPr>
          <p:cNvPr id="220" name="Through SBP 19158 Care Management  Re-Design, the Informatics Team delivered, in an Agile approach,  the High Dollar Claimant Report.…"/>
          <p:cNvSpPr txBox="1"/>
          <p:nvPr/>
        </p:nvSpPr>
        <p:spPr>
          <a:xfrm>
            <a:off x="449664" y="2008001"/>
            <a:ext cx="5083237" cy="6135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700"/>
            </a:pPr>
            <a:r>
              <a:rPr dirty="0">
                <a:solidFill>
                  <a:schemeClr val="bg1"/>
                </a:solidFill>
              </a:rPr>
              <a:t>Through SBP 19158 Care Management </a:t>
            </a:r>
            <a:br>
              <a:rPr dirty="0">
                <a:solidFill>
                  <a:schemeClr val="bg1"/>
                </a:solidFill>
              </a:rPr>
            </a:br>
            <a:r>
              <a:rPr dirty="0">
                <a:solidFill>
                  <a:schemeClr val="bg1"/>
                </a:solidFill>
              </a:rPr>
              <a:t>Re-Design, the Informatics Team delivered, in an Agile approach,  the High Dollar Claimant Report.  </a:t>
            </a:r>
          </a:p>
          <a:p>
            <a:pPr>
              <a:defRPr sz="1700"/>
            </a:pPr>
            <a:r>
              <a:rPr dirty="0">
                <a:solidFill>
                  <a:schemeClr val="bg1"/>
                </a:solidFill>
              </a:rPr>
              <a:t>This report is designed to be presented to our Group Customers to provide pro-active communication on High Dollar Claimants and the opportunities for Care Management engagement.</a:t>
            </a:r>
          </a:p>
          <a:p>
            <a:pPr>
              <a:defRPr sz="1700"/>
            </a:pPr>
            <a:r>
              <a:rPr dirty="0">
                <a:solidFill>
                  <a:schemeClr val="bg1"/>
                </a:solidFill>
              </a:rPr>
              <a:t>New Capabilities Enabled:</a:t>
            </a:r>
          </a:p>
          <a:p>
            <a:pPr>
              <a:defRPr sz="1700"/>
            </a:pPr>
            <a:r>
              <a:rPr dirty="0">
                <a:solidFill>
                  <a:schemeClr val="bg1"/>
                </a:solidFill>
              </a:rPr>
              <a:t>This project brought three new capabilities into our Tableau Reporting toolkit:</a:t>
            </a:r>
          </a:p>
          <a:p>
            <a:pPr>
              <a:defRPr sz="1700"/>
            </a:pPr>
            <a:r>
              <a:rPr dirty="0">
                <a:solidFill>
                  <a:schemeClr val="bg1"/>
                </a:solidFill>
              </a:rPr>
              <a:t>1. Ability to Burst reports and send to Content Manager for the business</a:t>
            </a:r>
          </a:p>
          <a:p>
            <a:pPr>
              <a:defRPr sz="1700"/>
            </a:pPr>
            <a:r>
              <a:rPr dirty="0">
                <a:solidFill>
                  <a:schemeClr val="bg1"/>
                </a:solidFill>
              </a:rPr>
              <a:t>2. Ability to select pages to export to PDF</a:t>
            </a:r>
          </a:p>
          <a:p>
            <a:pPr>
              <a:defRPr sz="1700"/>
            </a:pPr>
            <a:r>
              <a:rPr dirty="0">
                <a:solidFill>
                  <a:schemeClr val="bg1"/>
                </a:solidFill>
              </a:rPr>
              <a:t>3. New Landing Page for the business to select groups, divisions, etc. to have an on-demand report to be created</a:t>
            </a:r>
          </a:p>
        </p:txBody>
      </p:sp>
      <p:pic>
        <p:nvPicPr>
          <p:cNvPr id="221" name="Image" descr="Image"/>
          <p:cNvPicPr>
            <a:picLocks noChangeAspect="1"/>
          </p:cNvPicPr>
          <p:nvPr/>
        </p:nvPicPr>
        <p:blipFill>
          <a:blip r:embed="rId3"/>
          <a:srcRect l="28123" t="1840" r="28067" b="1840"/>
          <a:stretch>
            <a:fillRect/>
          </a:stretch>
        </p:blipFill>
        <p:spPr>
          <a:xfrm>
            <a:off x="5222028" y="7588250"/>
            <a:ext cx="1724740" cy="1993900"/>
          </a:xfrm>
          <a:custGeom>
            <a:avLst/>
            <a:gdLst/>
            <a:ahLst/>
            <a:cxnLst>
              <a:cxn ang="0">
                <a:pos x="wd2" y="hd2"/>
              </a:cxn>
              <a:cxn ang="5400000">
                <a:pos x="wd2" y="hd2"/>
              </a:cxn>
              <a:cxn ang="10800000">
                <a:pos x="wd2" y="hd2"/>
              </a:cxn>
              <a:cxn ang="16200000">
                <a:pos x="wd2" y="hd2"/>
              </a:cxn>
            </a:cxnLst>
            <a:rect l="0" t="0" r="r" b="b"/>
            <a:pathLst>
              <a:path w="21580" h="21600" extrusionOk="0">
                <a:moveTo>
                  <a:pt x="9856" y="0"/>
                </a:moveTo>
                <a:cubicBezTo>
                  <a:pt x="3930" y="0"/>
                  <a:pt x="3551" y="38"/>
                  <a:pt x="3207" y="649"/>
                </a:cubicBezTo>
                <a:cubicBezTo>
                  <a:pt x="3131" y="784"/>
                  <a:pt x="3032" y="2968"/>
                  <a:pt x="2989" y="5503"/>
                </a:cubicBezTo>
                <a:lnTo>
                  <a:pt x="2909" y="10112"/>
                </a:lnTo>
                <a:lnTo>
                  <a:pt x="1613" y="10151"/>
                </a:lnTo>
                <a:cubicBezTo>
                  <a:pt x="776" y="10176"/>
                  <a:pt x="257" y="10256"/>
                  <a:pt x="143" y="10374"/>
                </a:cubicBezTo>
                <a:cubicBezTo>
                  <a:pt x="22" y="10501"/>
                  <a:pt x="-20" y="11725"/>
                  <a:pt x="9" y="14325"/>
                </a:cubicBezTo>
                <a:lnTo>
                  <a:pt x="49" y="18092"/>
                </a:lnTo>
                <a:lnTo>
                  <a:pt x="1479" y="18161"/>
                </a:lnTo>
                <a:lnTo>
                  <a:pt x="2909" y="18229"/>
                </a:lnTo>
                <a:lnTo>
                  <a:pt x="3004" y="19468"/>
                </a:lnTo>
                <a:cubicBezTo>
                  <a:pt x="3112" y="20908"/>
                  <a:pt x="3198" y="21128"/>
                  <a:pt x="3763" y="21394"/>
                </a:cubicBezTo>
                <a:cubicBezTo>
                  <a:pt x="4110" y="21557"/>
                  <a:pt x="5584" y="21591"/>
                  <a:pt x="12394" y="21596"/>
                </a:cubicBezTo>
                <a:lnTo>
                  <a:pt x="20602" y="21600"/>
                </a:lnTo>
                <a:lnTo>
                  <a:pt x="21093" y="21243"/>
                </a:lnTo>
                <a:lnTo>
                  <a:pt x="21580" y="20886"/>
                </a:lnTo>
                <a:lnTo>
                  <a:pt x="21580" y="13092"/>
                </a:lnTo>
                <a:lnTo>
                  <a:pt x="21580" y="5301"/>
                </a:lnTo>
                <a:lnTo>
                  <a:pt x="18526" y="2648"/>
                </a:lnTo>
                <a:lnTo>
                  <a:pt x="15467" y="0"/>
                </a:lnTo>
                <a:lnTo>
                  <a:pt x="9856" y="0"/>
                </a:lnTo>
                <a:close/>
              </a:path>
            </a:pathLst>
          </a:cu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Screen Shot 2020-03-12 at 2.53.08 PM.png" descr="Screen Shot 2020-03-12 at 2.53.08 PM.png"/>
          <p:cNvPicPr>
            <a:picLocks noChangeAspect="1"/>
          </p:cNvPicPr>
          <p:nvPr/>
        </p:nvPicPr>
        <p:blipFill>
          <a:blip r:embed="rId2">
            <a:alphaModFix amt="35396"/>
          </a:blip>
          <a:srcRect b="53286"/>
          <a:stretch>
            <a:fillRect/>
          </a:stretch>
        </p:blipFill>
        <p:spPr>
          <a:xfrm>
            <a:off x="406400" y="2793655"/>
            <a:ext cx="12192001" cy="6710948"/>
          </a:xfrm>
          <a:prstGeom prst="rect">
            <a:avLst/>
          </a:prstGeom>
          <a:ln w="12700">
            <a:miter lim="400000"/>
          </a:ln>
        </p:spPr>
      </p:pic>
      <p:sp>
        <p:nvSpPr>
          <p:cNvPr id="224" name="Care management high dollar claimant report"/>
          <p:cNvSpPr txBox="1">
            <a:spLocks noGrp="1"/>
          </p:cNvSpPr>
          <p:nvPr>
            <p:ph type="body" idx="13"/>
          </p:nvPr>
        </p:nvSpPr>
        <p:spPr>
          <a:prstGeom prst="rect">
            <a:avLst/>
          </a:prstGeom>
        </p:spPr>
        <p:txBody>
          <a:bodyPr/>
          <a:lstStyle/>
          <a:p>
            <a:r>
              <a:t>Care management high dollar claimant report</a:t>
            </a:r>
          </a:p>
        </p:txBody>
      </p:sp>
      <p:sp>
        <p:nvSpPr>
          <p:cNvPr id="225" name="Landing Page for easy access for the business to select with Group, Segments, Organization, Subgroup, Business Unit, Division, etc.…"/>
          <p:cNvSpPr txBox="1"/>
          <p:nvPr/>
        </p:nvSpPr>
        <p:spPr>
          <a:xfrm>
            <a:off x="466597" y="1548442"/>
            <a:ext cx="8193266" cy="1195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700"/>
            </a:pPr>
            <a:r>
              <a:rPr dirty="0">
                <a:solidFill>
                  <a:schemeClr val="bg1"/>
                </a:solidFill>
              </a:rPr>
              <a:t>Landing Page for easy access for the business to select with Group, Segments, </a:t>
            </a:r>
            <a:br>
              <a:rPr lang="en-US" dirty="0">
                <a:solidFill>
                  <a:schemeClr val="bg1"/>
                </a:solidFill>
              </a:rPr>
            </a:br>
            <a:r>
              <a:rPr dirty="0">
                <a:solidFill>
                  <a:schemeClr val="bg1"/>
                </a:solidFill>
              </a:rPr>
              <a:t>Organization, Subgroup, Business Unit, Division, etc.</a:t>
            </a:r>
          </a:p>
          <a:p>
            <a:pPr>
              <a:defRPr sz="1700"/>
            </a:pPr>
            <a:r>
              <a:rPr dirty="0">
                <a:solidFill>
                  <a:schemeClr val="bg1"/>
                </a:solidFill>
              </a:rPr>
              <a:t>Ability to select which pages in a report to export to a PDF.</a:t>
            </a:r>
          </a:p>
        </p:txBody>
      </p:sp>
      <p:pic>
        <p:nvPicPr>
          <p:cNvPr id="226" name="Screen Shot 2020-03-12 at 2.57.28 PM.png" descr="Screen Shot 2020-03-12 at 2.57.28 PM.png"/>
          <p:cNvPicPr>
            <a:picLocks noChangeAspect="1"/>
          </p:cNvPicPr>
          <p:nvPr/>
        </p:nvPicPr>
        <p:blipFill>
          <a:blip r:embed="rId3"/>
          <a:srcRect l="10984" r="7153"/>
          <a:stretch>
            <a:fillRect/>
          </a:stretch>
        </p:blipFill>
        <p:spPr>
          <a:xfrm>
            <a:off x="8662325" y="1321125"/>
            <a:ext cx="3926850" cy="6619766"/>
          </a:xfrm>
          <a:prstGeom prst="rect">
            <a:avLst/>
          </a:prstGeom>
          <a:ln w="12700">
            <a:solidFill>
              <a:srgbClr val="000000"/>
            </a:solidFill>
            <a:miter lim="400000"/>
          </a:ln>
        </p:spPr>
      </p:pic>
      <p:pic>
        <p:nvPicPr>
          <p:cNvPr id="227" name="Screen Shot 2020-03-12 at 2.57.42 PM.png" descr="Screen Shot 2020-03-12 at 2.57.42 PM.png"/>
          <p:cNvPicPr>
            <a:picLocks noChangeAspect="1"/>
          </p:cNvPicPr>
          <p:nvPr/>
        </p:nvPicPr>
        <p:blipFill>
          <a:blip r:embed="rId4"/>
          <a:stretch>
            <a:fillRect/>
          </a:stretch>
        </p:blipFill>
        <p:spPr>
          <a:xfrm>
            <a:off x="4077067" y="4903860"/>
            <a:ext cx="3834666" cy="4147700"/>
          </a:xfrm>
          <a:prstGeom prst="rect">
            <a:avLst/>
          </a:prstGeom>
          <a:ln w="12700">
            <a:solidFill>
              <a:srgbClr val="000000"/>
            </a:solidFill>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Screen Shot 2020-03-12 at 3.17.52 PM.png" descr="Screen Shot 2020-03-12 at 3.17.52 PM.png"/>
          <p:cNvPicPr>
            <a:picLocks noChangeAspect="1"/>
          </p:cNvPicPr>
          <p:nvPr/>
        </p:nvPicPr>
        <p:blipFill>
          <a:blip r:embed="rId2"/>
          <a:srcRect b="11717"/>
          <a:stretch>
            <a:fillRect/>
          </a:stretch>
        </p:blipFill>
        <p:spPr>
          <a:xfrm>
            <a:off x="402015" y="3316179"/>
            <a:ext cx="11618681" cy="6469151"/>
          </a:xfrm>
          <a:prstGeom prst="rect">
            <a:avLst/>
          </a:prstGeom>
          <a:ln w="12700">
            <a:miter lim="400000"/>
          </a:ln>
        </p:spPr>
      </p:pic>
      <p:sp>
        <p:nvSpPr>
          <p:cNvPr id="230" name="Well being reporting"/>
          <p:cNvSpPr txBox="1">
            <a:spLocks noGrp="1"/>
          </p:cNvSpPr>
          <p:nvPr>
            <p:ph type="body" idx="13"/>
          </p:nvPr>
        </p:nvSpPr>
        <p:spPr>
          <a:prstGeom prst="rect">
            <a:avLst/>
          </a:prstGeom>
        </p:spPr>
        <p:txBody>
          <a:bodyPr/>
          <a:lstStyle/>
          <a:p>
            <a:r>
              <a:t>Well being reporting</a:t>
            </a:r>
          </a:p>
        </p:txBody>
      </p:sp>
      <p:sp>
        <p:nvSpPr>
          <p:cNvPr id="231" name="Through SBP 19151 Well-Being Reporting, the Informatics team has enable a new capability for the business to be able to export Tableau Dashboards to Excel.  This was created to meet the business requests from the Group Customers.  Note the project is not closed at this time; however, the capability has been created and is now available to be leveraged by other initiatives.…"/>
          <p:cNvSpPr txBox="1"/>
          <p:nvPr/>
        </p:nvSpPr>
        <p:spPr>
          <a:xfrm>
            <a:off x="377697" y="1139438"/>
            <a:ext cx="12071605"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dirty="0">
                <a:solidFill>
                  <a:schemeClr val="bg1"/>
                </a:solidFill>
              </a:rPr>
              <a:t>Through SBP 19151 Well-Being Reporting, the Informatics team has enable a new capability for the business to be able to export Tableau Dashboards to Excel.  This was created to meet the business requests from the Group Customers.  Note the project is not closed at this time; however, the capability has been created and is now available to be leveraged by other initiatives.</a:t>
            </a:r>
          </a:p>
          <a:p>
            <a:r>
              <a:rPr dirty="0">
                <a:solidFill>
                  <a:schemeClr val="bg1"/>
                </a:solidFill>
              </a:rPr>
              <a:t>New Capabilities Enabled: Ability to export multi-tabbed Tableau Dashboards to Excel</a:t>
            </a:r>
          </a:p>
        </p:txBody>
      </p:sp>
      <p:pic>
        <p:nvPicPr>
          <p:cNvPr id="232" name="Image" descr="Image"/>
          <p:cNvPicPr>
            <a:picLocks noChangeAspect="1"/>
          </p:cNvPicPr>
          <p:nvPr/>
        </p:nvPicPr>
        <p:blipFill>
          <a:blip r:embed="rId3"/>
          <a:srcRect l="24794" t="5344" r="24791" b="5009"/>
          <a:stretch>
            <a:fillRect/>
          </a:stretch>
        </p:blipFill>
        <p:spPr>
          <a:xfrm>
            <a:off x="10666268" y="7735028"/>
            <a:ext cx="1984774" cy="1855766"/>
          </a:xfrm>
          <a:custGeom>
            <a:avLst/>
            <a:gdLst/>
            <a:ahLst/>
            <a:cxnLst>
              <a:cxn ang="0">
                <a:pos x="wd2" y="hd2"/>
              </a:cxn>
              <a:cxn ang="5400000">
                <a:pos x="wd2" y="hd2"/>
              </a:cxn>
              <a:cxn ang="10800000">
                <a:pos x="wd2" y="hd2"/>
              </a:cxn>
              <a:cxn ang="16200000">
                <a:pos x="wd2" y="hd2"/>
              </a:cxn>
            </a:cxnLst>
            <a:rect l="0" t="0" r="r" b="b"/>
            <a:pathLst>
              <a:path w="21599" h="21444" extrusionOk="0">
                <a:moveTo>
                  <a:pt x="11765" y="9"/>
                </a:moveTo>
                <a:cubicBezTo>
                  <a:pt x="11525" y="-151"/>
                  <a:pt x="504" y="2000"/>
                  <a:pt x="203" y="2265"/>
                </a:cubicBezTo>
                <a:cubicBezTo>
                  <a:pt x="70" y="2382"/>
                  <a:pt x="1" y="6532"/>
                  <a:pt x="0" y="10680"/>
                </a:cubicBezTo>
                <a:cubicBezTo>
                  <a:pt x="-1" y="14829"/>
                  <a:pt x="66" y="18979"/>
                  <a:pt x="198" y="19096"/>
                </a:cubicBezTo>
                <a:cubicBezTo>
                  <a:pt x="297" y="19182"/>
                  <a:pt x="2551" y="19687"/>
                  <a:pt x="5208" y="20219"/>
                </a:cubicBezTo>
                <a:cubicBezTo>
                  <a:pt x="7866" y="20751"/>
                  <a:pt x="10286" y="21242"/>
                  <a:pt x="10590" y="21311"/>
                </a:cubicBezTo>
                <a:cubicBezTo>
                  <a:pt x="11001" y="21404"/>
                  <a:pt x="11285" y="21449"/>
                  <a:pt x="11484" y="21444"/>
                </a:cubicBezTo>
                <a:cubicBezTo>
                  <a:pt x="11683" y="21438"/>
                  <a:pt x="11798" y="21385"/>
                  <a:pt x="11881" y="21279"/>
                </a:cubicBezTo>
                <a:cubicBezTo>
                  <a:pt x="11963" y="21173"/>
                  <a:pt x="12049" y="20508"/>
                  <a:pt x="12071" y="19802"/>
                </a:cubicBezTo>
                <a:lnTo>
                  <a:pt x="12110" y="18518"/>
                </a:lnTo>
                <a:lnTo>
                  <a:pt x="16654" y="18527"/>
                </a:lnTo>
                <a:cubicBezTo>
                  <a:pt x="19884" y="18535"/>
                  <a:pt x="21251" y="18491"/>
                  <a:pt x="21387" y="18371"/>
                </a:cubicBezTo>
                <a:cubicBezTo>
                  <a:pt x="21530" y="18246"/>
                  <a:pt x="21599" y="14463"/>
                  <a:pt x="21599" y="10680"/>
                </a:cubicBezTo>
                <a:cubicBezTo>
                  <a:pt x="21599" y="6898"/>
                  <a:pt x="21530" y="3115"/>
                  <a:pt x="21387" y="2990"/>
                </a:cubicBezTo>
                <a:cubicBezTo>
                  <a:pt x="21251" y="2870"/>
                  <a:pt x="19885" y="2825"/>
                  <a:pt x="16654" y="2834"/>
                </a:cubicBezTo>
                <a:lnTo>
                  <a:pt x="12110" y="2848"/>
                </a:lnTo>
                <a:lnTo>
                  <a:pt x="12041" y="1499"/>
                </a:lnTo>
                <a:cubicBezTo>
                  <a:pt x="11991" y="517"/>
                  <a:pt x="11916" y="110"/>
                  <a:pt x="11765" y="9"/>
                </a:cubicBezTo>
                <a:close/>
              </a:path>
            </a:pathLst>
          </a:cu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F4EB-0314-461B-9976-9A158E8E0BF9}"/>
              </a:ext>
            </a:extLst>
          </p:cNvPr>
          <p:cNvSpPr>
            <a:spLocks noGrp="1"/>
          </p:cNvSpPr>
          <p:nvPr>
            <p:ph type="title" idx="4294967295"/>
          </p:nvPr>
        </p:nvSpPr>
        <p:spPr>
          <a:xfrm>
            <a:off x="260096" y="185164"/>
            <a:ext cx="9103360" cy="827314"/>
          </a:xfrm>
        </p:spPr>
        <p:txBody>
          <a:bodyPr>
            <a:normAutofit fontScale="90000"/>
          </a:bodyPr>
          <a:lstStyle/>
          <a:p>
            <a:r>
              <a:rPr lang="en-US" dirty="0"/>
              <a:t>Reporting Tools Overview</a:t>
            </a:r>
          </a:p>
        </p:txBody>
      </p:sp>
      <p:sp>
        <p:nvSpPr>
          <p:cNvPr id="3" name="TextBox 2">
            <a:extLst>
              <a:ext uri="{FF2B5EF4-FFF2-40B4-BE49-F238E27FC236}">
                <a16:creationId xmlns:a16="http://schemas.microsoft.com/office/drawing/2014/main" id="{42FE1890-9E04-41B0-9718-2E9811A7E5D2}"/>
              </a:ext>
            </a:extLst>
          </p:cNvPr>
          <p:cNvSpPr txBox="1"/>
          <p:nvPr/>
        </p:nvSpPr>
        <p:spPr>
          <a:xfrm>
            <a:off x="260096" y="1314382"/>
            <a:ext cx="12447451" cy="1631216"/>
          </a:xfrm>
          <a:prstGeom prst="rect">
            <a:avLst/>
          </a:prstGeom>
          <a:noFill/>
        </p:spPr>
        <p:txBody>
          <a:bodyPr wrap="square" rtlCol="0">
            <a:spAutoFit/>
          </a:bodyPr>
          <a:lstStyle/>
          <a:p>
            <a:pPr defTabSz="1300460" fontAlgn="base" hangingPunct="1">
              <a:spcBef>
                <a:spcPct val="0"/>
              </a:spcBef>
              <a:spcAft>
                <a:spcPct val="0"/>
              </a:spcAft>
              <a:defRPr/>
            </a:pPr>
            <a:r>
              <a:rPr lang="en-US" kern="1200" dirty="0">
                <a:solidFill>
                  <a:prstClr val="black"/>
                </a:solidFill>
                <a:latin typeface="Calibri"/>
                <a:ea typeface="+mn-ea"/>
                <a:cs typeface="Arial" pitchFamily="34" charset="0"/>
              </a:rPr>
              <a:t>In the Informatics Environment, we are currently leveraging Tableau for reporting and visualization.  Tableau was selected based on feedback from Gartner, Accenture, as well as internal research and feedback.  Although, as an Enterprise we may look to add tools in the IE, our intended approach is capability-based.  Our intention is to keep the footprint from a tools perspective as minimum as possible while delivering the capabilities needed to support and drive the business.  </a:t>
            </a:r>
          </a:p>
        </p:txBody>
      </p:sp>
      <p:grpSp>
        <p:nvGrpSpPr>
          <p:cNvPr id="11" name="Group 10">
            <a:extLst>
              <a:ext uri="{FF2B5EF4-FFF2-40B4-BE49-F238E27FC236}">
                <a16:creationId xmlns:a16="http://schemas.microsoft.com/office/drawing/2014/main" id="{D40F8479-52A4-4E7B-B92F-F3A7D8BE2365}"/>
              </a:ext>
            </a:extLst>
          </p:cNvPr>
          <p:cNvGrpSpPr/>
          <p:nvPr/>
        </p:nvGrpSpPr>
        <p:grpSpPr>
          <a:xfrm>
            <a:off x="7637537" y="3129306"/>
            <a:ext cx="5310649" cy="5619659"/>
            <a:chOff x="5970345" y="2340888"/>
            <a:chExt cx="2990775" cy="3232598"/>
          </a:xfrm>
        </p:grpSpPr>
        <p:pic>
          <p:nvPicPr>
            <p:cNvPr id="4" name="Picture 3">
              <a:extLst>
                <a:ext uri="{FF2B5EF4-FFF2-40B4-BE49-F238E27FC236}">
                  <a16:creationId xmlns:a16="http://schemas.microsoft.com/office/drawing/2014/main" id="{78815867-3917-48B8-AEBD-1E71603A9C13}"/>
                </a:ext>
              </a:extLst>
            </p:cNvPr>
            <p:cNvPicPr>
              <a:picLocks noChangeAspect="1"/>
            </p:cNvPicPr>
            <p:nvPr/>
          </p:nvPicPr>
          <p:blipFill>
            <a:blip r:embed="rId2"/>
            <a:stretch>
              <a:fillRect/>
            </a:stretch>
          </p:blipFill>
          <p:spPr>
            <a:xfrm>
              <a:off x="5970345" y="2340888"/>
              <a:ext cx="2990775" cy="3232598"/>
            </a:xfrm>
            <a:prstGeom prst="rect">
              <a:avLst/>
            </a:prstGeom>
          </p:spPr>
        </p:pic>
        <p:sp>
          <p:nvSpPr>
            <p:cNvPr id="10" name="Oval 9">
              <a:extLst>
                <a:ext uri="{FF2B5EF4-FFF2-40B4-BE49-F238E27FC236}">
                  <a16:creationId xmlns:a16="http://schemas.microsoft.com/office/drawing/2014/main" id="{F8B499EF-3E05-4E50-9DBB-EDFDA14B7641}"/>
                </a:ext>
              </a:extLst>
            </p:cNvPr>
            <p:cNvSpPr/>
            <p:nvPr/>
          </p:nvSpPr>
          <p:spPr>
            <a:xfrm>
              <a:off x="7733211" y="3283131"/>
              <a:ext cx="679269" cy="36512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defTabSz="1300460" fontAlgn="base" hangingPunct="1">
                <a:spcBef>
                  <a:spcPct val="0"/>
                </a:spcBef>
                <a:spcAft>
                  <a:spcPct val="0"/>
                </a:spcAft>
                <a:defRPr/>
              </a:pPr>
              <a:endParaRPr lang="en-US" sz="2560" kern="1200" dirty="0">
                <a:solidFill>
                  <a:prstClr val="white"/>
                </a:solidFill>
                <a:latin typeface="Calibri"/>
              </a:endParaRPr>
            </a:p>
          </p:txBody>
        </p:sp>
      </p:grpSp>
      <p:sp>
        <p:nvSpPr>
          <p:cNvPr id="12" name="TextBox 11">
            <a:extLst>
              <a:ext uri="{FF2B5EF4-FFF2-40B4-BE49-F238E27FC236}">
                <a16:creationId xmlns:a16="http://schemas.microsoft.com/office/drawing/2014/main" id="{CADDE788-F15A-4424-B590-D64E511EA598}"/>
              </a:ext>
            </a:extLst>
          </p:cNvPr>
          <p:cNvSpPr txBox="1"/>
          <p:nvPr/>
        </p:nvSpPr>
        <p:spPr>
          <a:xfrm>
            <a:off x="533518" y="3920462"/>
            <a:ext cx="6807704" cy="4512774"/>
          </a:xfrm>
          <a:prstGeom prst="rect">
            <a:avLst/>
          </a:prstGeom>
          <a:noFill/>
        </p:spPr>
        <p:txBody>
          <a:bodyPr wrap="square" rtlCol="0">
            <a:spAutoFit/>
          </a:bodyPr>
          <a:lstStyle/>
          <a:p>
            <a:pPr defTabSz="1300460" fontAlgn="base" hangingPunct="1">
              <a:spcBef>
                <a:spcPct val="0"/>
              </a:spcBef>
              <a:spcAft>
                <a:spcPct val="0"/>
              </a:spcAft>
              <a:defRPr/>
            </a:pPr>
            <a:r>
              <a:rPr lang="en-US" sz="2844" b="1" kern="1200" dirty="0">
                <a:solidFill>
                  <a:prstClr val="black"/>
                </a:solidFill>
                <a:latin typeface="Calibri"/>
                <a:ea typeface="+mn-ea"/>
                <a:cs typeface="Arial" pitchFamily="34" charset="0"/>
              </a:rPr>
              <a:t>Key Features of Tableau:</a:t>
            </a:r>
            <a:endParaRPr lang="en-US" sz="1991" b="1" kern="1200" dirty="0">
              <a:solidFill>
                <a:prstClr val="black"/>
              </a:solidFill>
              <a:latin typeface="Calibri"/>
              <a:ea typeface="+mn-ea"/>
              <a:cs typeface="Arial" pitchFamily="34" charset="0"/>
            </a:endParaRPr>
          </a:p>
          <a:p>
            <a:pPr defTabSz="1300460" fontAlgn="base" hangingPunct="1">
              <a:spcBef>
                <a:spcPct val="0"/>
              </a:spcBef>
              <a:spcAft>
                <a:spcPct val="0"/>
              </a:spcAft>
              <a:defRPr/>
            </a:pPr>
            <a:endParaRPr lang="en-US" sz="1991" kern="1200" dirty="0">
              <a:solidFill>
                <a:prstClr val="black"/>
              </a:solidFill>
              <a:latin typeface="Calibri"/>
              <a:ea typeface="+mn-ea"/>
              <a:cs typeface="Arial" pitchFamily="34" charset="0"/>
            </a:endParaRPr>
          </a:p>
          <a:p>
            <a:pPr marL="406394" indent="-406394" defTabSz="1300460" fontAlgn="base" hangingPunct="1">
              <a:spcBef>
                <a:spcPct val="0"/>
              </a:spcBef>
              <a:spcAft>
                <a:spcPct val="0"/>
              </a:spcAft>
              <a:buFontTx/>
              <a:buChar char="-"/>
              <a:defRPr/>
            </a:pPr>
            <a:r>
              <a:rPr lang="en-US" sz="1991" b="1" kern="1200" dirty="0">
                <a:solidFill>
                  <a:prstClr val="black"/>
                </a:solidFill>
                <a:latin typeface="Calibri"/>
                <a:ea typeface="+mn-ea"/>
                <a:cs typeface="Arial" pitchFamily="34" charset="0"/>
              </a:rPr>
              <a:t>Drag and drop report creation </a:t>
            </a:r>
          </a:p>
          <a:p>
            <a:pPr marL="406394" indent="-406394" defTabSz="1300460" fontAlgn="base" hangingPunct="1">
              <a:spcBef>
                <a:spcPct val="0"/>
              </a:spcBef>
              <a:spcAft>
                <a:spcPct val="0"/>
              </a:spcAft>
              <a:buFontTx/>
              <a:buChar char="-"/>
              <a:defRPr/>
            </a:pPr>
            <a:r>
              <a:rPr lang="en-US" sz="1991" b="1" kern="1200" dirty="0">
                <a:solidFill>
                  <a:prstClr val="black"/>
                </a:solidFill>
                <a:latin typeface="Calibri"/>
                <a:ea typeface="+mn-ea"/>
                <a:cs typeface="Arial" pitchFamily="34" charset="0"/>
              </a:rPr>
              <a:t>Drill down capability to see underlying data </a:t>
            </a:r>
            <a:br>
              <a:rPr lang="en-US" sz="1991" b="1" kern="1200" dirty="0">
                <a:solidFill>
                  <a:prstClr val="black"/>
                </a:solidFill>
                <a:latin typeface="Calibri"/>
                <a:ea typeface="+mn-ea"/>
                <a:cs typeface="Arial" pitchFamily="34" charset="0"/>
              </a:rPr>
            </a:br>
            <a:r>
              <a:rPr lang="en-US" sz="1991" b="1" kern="1200" dirty="0">
                <a:solidFill>
                  <a:prstClr val="black"/>
                </a:solidFill>
                <a:latin typeface="Calibri"/>
                <a:ea typeface="+mn-ea"/>
                <a:cs typeface="Arial" pitchFamily="34" charset="0"/>
              </a:rPr>
              <a:t>(summary or detail)  </a:t>
            </a:r>
          </a:p>
          <a:p>
            <a:pPr marL="406394" indent="-406394" defTabSz="1300460" fontAlgn="base" hangingPunct="1">
              <a:spcBef>
                <a:spcPct val="0"/>
              </a:spcBef>
              <a:spcAft>
                <a:spcPct val="0"/>
              </a:spcAft>
              <a:buFontTx/>
              <a:buChar char="-"/>
              <a:defRPr/>
            </a:pPr>
            <a:r>
              <a:rPr lang="en-US" sz="1991" kern="1200" dirty="0">
                <a:solidFill>
                  <a:prstClr val="black"/>
                </a:solidFill>
                <a:latin typeface="Calibri"/>
                <a:ea typeface="+mn-ea"/>
                <a:cs typeface="Arial" pitchFamily="34" charset="0"/>
              </a:rPr>
              <a:t>Geospatial visualizations </a:t>
            </a:r>
          </a:p>
          <a:p>
            <a:pPr marL="406394" indent="-406394" defTabSz="1300460" fontAlgn="base" hangingPunct="1">
              <a:spcBef>
                <a:spcPct val="0"/>
              </a:spcBef>
              <a:spcAft>
                <a:spcPct val="0"/>
              </a:spcAft>
              <a:buFontTx/>
              <a:buChar char="-"/>
              <a:defRPr/>
            </a:pPr>
            <a:r>
              <a:rPr lang="en-US" sz="1991" b="1" kern="1200" dirty="0">
                <a:solidFill>
                  <a:prstClr val="black"/>
                </a:solidFill>
                <a:latin typeface="Calibri"/>
                <a:ea typeface="+mn-ea"/>
                <a:cs typeface="Arial" pitchFamily="34" charset="0"/>
              </a:rPr>
              <a:t>Ability to share dashboards</a:t>
            </a:r>
            <a:endParaRPr lang="en-US" sz="1991" kern="1200" dirty="0">
              <a:solidFill>
                <a:prstClr val="black"/>
              </a:solidFill>
              <a:latin typeface="Calibri"/>
              <a:ea typeface="+mn-ea"/>
              <a:cs typeface="Arial" pitchFamily="34" charset="0"/>
            </a:endParaRPr>
          </a:p>
          <a:p>
            <a:pPr marL="406394" indent="-406394" defTabSz="1300460" fontAlgn="base" hangingPunct="1">
              <a:spcBef>
                <a:spcPct val="0"/>
              </a:spcBef>
              <a:spcAft>
                <a:spcPct val="0"/>
              </a:spcAft>
              <a:buFontTx/>
              <a:buChar char="-"/>
              <a:defRPr/>
            </a:pPr>
            <a:r>
              <a:rPr lang="en-US" sz="1991" b="1" kern="1200" dirty="0">
                <a:solidFill>
                  <a:prstClr val="black"/>
                </a:solidFill>
                <a:latin typeface="Calibri"/>
                <a:ea typeface="+mn-ea"/>
                <a:cs typeface="Arial" pitchFamily="34" charset="0"/>
              </a:rPr>
              <a:t>Dashboard commenting </a:t>
            </a:r>
            <a:br>
              <a:rPr lang="en-US" sz="1991" b="1" kern="1200" dirty="0">
                <a:solidFill>
                  <a:prstClr val="black"/>
                </a:solidFill>
                <a:latin typeface="Calibri"/>
                <a:ea typeface="+mn-ea"/>
                <a:cs typeface="Arial" pitchFamily="34" charset="0"/>
              </a:rPr>
            </a:br>
            <a:r>
              <a:rPr lang="en-US" sz="1991" b="1" kern="1200" dirty="0">
                <a:solidFill>
                  <a:prstClr val="black"/>
                </a:solidFill>
                <a:latin typeface="Calibri"/>
                <a:ea typeface="+mn-ea"/>
                <a:cs typeface="Arial" pitchFamily="34" charset="0"/>
              </a:rPr>
              <a:t>– add context when sharing or presenting </a:t>
            </a:r>
          </a:p>
          <a:p>
            <a:pPr marL="406394" indent="-406394" defTabSz="1300460" fontAlgn="base" hangingPunct="1">
              <a:spcBef>
                <a:spcPct val="0"/>
              </a:spcBef>
              <a:spcAft>
                <a:spcPct val="0"/>
              </a:spcAft>
              <a:buFontTx/>
              <a:buChar char="-"/>
              <a:defRPr/>
            </a:pPr>
            <a:r>
              <a:rPr lang="en-US" sz="1991" kern="1200" dirty="0">
                <a:solidFill>
                  <a:prstClr val="black"/>
                </a:solidFill>
                <a:latin typeface="Calibri"/>
                <a:ea typeface="+mn-ea"/>
                <a:cs typeface="Arial" pitchFamily="34" charset="0"/>
              </a:rPr>
              <a:t>Integration with Alation </a:t>
            </a:r>
          </a:p>
          <a:p>
            <a:pPr marL="406394" indent="-406394" defTabSz="1300460" fontAlgn="base" hangingPunct="1">
              <a:spcBef>
                <a:spcPct val="0"/>
              </a:spcBef>
              <a:spcAft>
                <a:spcPct val="0"/>
              </a:spcAft>
              <a:buFontTx/>
              <a:buChar char="-"/>
              <a:defRPr/>
            </a:pPr>
            <a:r>
              <a:rPr lang="en-US" sz="1991" kern="1200" dirty="0">
                <a:solidFill>
                  <a:prstClr val="black"/>
                </a:solidFill>
                <a:latin typeface="Calibri"/>
                <a:ea typeface="+mn-ea"/>
                <a:cs typeface="Arial" pitchFamily="34" charset="0"/>
              </a:rPr>
              <a:t>Translation between queries to dashboards </a:t>
            </a:r>
          </a:p>
          <a:p>
            <a:pPr marL="406394" indent="-406394" defTabSz="1300460" fontAlgn="base" hangingPunct="1">
              <a:spcBef>
                <a:spcPct val="0"/>
              </a:spcBef>
              <a:spcAft>
                <a:spcPct val="0"/>
              </a:spcAft>
              <a:buFontTx/>
              <a:buChar char="-"/>
              <a:defRPr/>
            </a:pPr>
            <a:r>
              <a:rPr lang="en-US" sz="1991" b="1" kern="1200" dirty="0">
                <a:solidFill>
                  <a:prstClr val="black"/>
                </a:solidFill>
                <a:latin typeface="Calibri"/>
                <a:ea typeface="+mn-ea"/>
                <a:cs typeface="Arial" pitchFamily="34" charset="0"/>
              </a:rPr>
              <a:t>Ability to have multiple filtering criteria on dashboards </a:t>
            </a:r>
          </a:p>
          <a:p>
            <a:pPr marL="406394" indent="-406394" defTabSz="1300460" fontAlgn="base" hangingPunct="1">
              <a:spcBef>
                <a:spcPct val="0"/>
              </a:spcBef>
              <a:spcAft>
                <a:spcPct val="0"/>
              </a:spcAft>
              <a:buFontTx/>
              <a:buChar char="-"/>
              <a:defRPr/>
            </a:pPr>
            <a:r>
              <a:rPr lang="en-US" sz="1991" b="1" kern="1200" dirty="0">
                <a:solidFill>
                  <a:prstClr val="black"/>
                </a:solidFill>
                <a:latin typeface="Calibri"/>
                <a:ea typeface="+mn-ea"/>
                <a:cs typeface="Arial" pitchFamily="34" charset="0"/>
              </a:rPr>
              <a:t>Email notifications</a:t>
            </a:r>
          </a:p>
          <a:p>
            <a:pPr marL="406394" indent="-406394" defTabSz="1300460" fontAlgn="base" hangingPunct="1">
              <a:spcBef>
                <a:spcPct val="0"/>
              </a:spcBef>
              <a:spcAft>
                <a:spcPct val="0"/>
              </a:spcAft>
              <a:buFontTx/>
              <a:buChar char="-"/>
              <a:defRPr/>
            </a:pPr>
            <a:r>
              <a:rPr lang="en-US" sz="1991" b="1" kern="1200" dirty="0">
                <a:solidFill>
                  <a:prstClr val="black"/>
                </a:solidFill>
                <a:latin typeface="Calibri"/>
                <a:ea typeface="+mn-ea"/>
                <a:cs typeface="Arial" pitchFamily="34" charset="0"/>
              </a:rPr>
              <a:t>Trend Analysis </a:t>
            </a:r>
          </a:p>
        </p:txBody>
      </p:sp>
      <p:sp>
        <p:nvSpPr>
          <p:cNvPr id="13" name="Rectangle 12">
            <a:extLst>
              <a:ext uri="{FF2B5EF4-FFF2-40B4-BE49-F238E27FC236}">
                <a16:creationId xmlns:a16="http://schemas.microsoft.com/office/drawing/2014/main" id="{D741BF40-8576-414F-BF40-6BEF6CD3153A}"/>
              </a:ext>
            </a:extLst>
          </p:cNvPr>
          <p:cNvSpPr/>
          <p:nvPr/>
        </p:nvSpPr>
        <p:spPr>
          <a:xfrm>
            <a:off x="260096" y="3546438"/>
            <a:ext cx="6993488" cy="549370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1300460" fontAlgn="base" hangingPunct="1">
              <a:spcBef>
                <a:spcPct val="0"/>
              </a:spcBef>
              <a:spcAft>
                <a:spcPct val="0"/>
              </a:spcAft>
              <a:defRPr/>
            </a:pPr>
            <a:endParaRPr lang="en-US" sz="2560" kern="1200" dirty="0">
              <a:solidFill>
                <a:prstClr val="white"/>
              </a:solidFill>
              <a:latin typeface="Calibri"/>
            </a:endParaRPr>
          </a:p>
        </p:txBody>
      </p:sp>
      <p:sp>
        <p:nvSpPr>
          <p:cNvPr id="14" name="Slide Number Placeholder 4">
            <a:extLst>
              <a:ext uri="{FF2B5EF4-FFF2-40B4-BE49-F238E27FC236}">
                <a16:creationId xmlns:a16="http://schemas.microsoft.com/office/drawing/2014/main" id="{64FFFF9B-3FCA-4F75-B789-59C89A99B43C}"/>
              </a:ext>
            </a:extLst>
          </p:cNvPr>
          <p:cNvSpPr txBox="1">
            <a:spLocks/>
          </p:cNvSpPr>
          <p:nvPr/>
        </p:nvSpPr>
        <p:spPr bwMode="auto">
          <a:xfrm>
            <a:off x="12319823" y="9136151"/>
            <a:ext cx="648219" cy="5192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30048" tIns="65024" rIns="130048" bIns="65024" rtlCol="0" anchor="ctr"/>
          <a:lstStyle>
            <a:defPPr>
              <a:defRPr lang="en-US"/>
            </a:defPPr>
            <a:lvl1pPr algn="ctr" rtl="0" eaLnBrk="0" fontAlgn="auto" hangingPunct="0">
              <a:spcBef>
                <a:spcPts val="0"/>
              </a:spcBef>
              <a:spcAft>
                <a:spcPts val="0"/>
              </a:spcAft>
              <a:defRPr sz="600" kern="1200">
                <a:solidFill>
                  <a:schemeClr val="tx1"/>
                </a:solidFill>
                <a:latin typeface="Calibri" panose="020F0502020204030204" pitchFamily="34" charset="0"/>
                <a:ea typeface="MS PGothic" panose="020B0600070205080204" pitchFamily="34" charset="-128"/>
                <a:cs typeface="Arial" pitchFamily="34" charset="0"/>
              </a:defRPr>
            </a:lvl1pPr>
            <a:lvl2pPr marL="557213" indent="-214313"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2pPr>
            <a:lvl3pPr marL="857250" indent="-17145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3pPr>
            <a:lvl4pPr marL="1200150" indent="-17145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4pPr>
            <a:lvl5pPr marL="1543050" indent="-17145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5pPr>
            <a:lvl6pPr marL="18859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6pPr>
            <a:lvl7pPr marL="22288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7pPr>
            <a:lvl8pPr marL="25717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8pPr>
            <a:lvl9pPr marL="29146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9pPr>
          </a:lstStyle>
          <a:p>
            <a:pPr defTabSz="975345" eaLnBrk="1" hangingPunct="1">
              <a:defRPr/>
            </a:pPr>
            <a:fld id="{DB480847-1722-43AA-980C-5971AF13B4F8}" type="slidenum">
              <a:rPr lang="en-US" altLang="en-US" sz="1138">
                <a:solidFill>
                  <a:srgbClr val="898989"/>
                </a:solidFill>
                <a:latin typeface="Arial" panose="020B0604020202020204" pitchFamily="34" charset="0"/>
              </a:rPr>
              <a:pPr defTabSz="975345" eaLnBrk="1" hangingPunct="1">
                <a:defRPr/>
              </a:pPr>
              <a:t>4</a:t>
            </a:fld>
            <a:endParaRPr lang="en-US" altLang="en-US" sz="1138" dirty="0">
              <a:solidFill>
                <a:srgbClr val="898989"/>
              </a:solidFill>
              <a:latin typeface="Arial" panose="020B0604020202020204" pitchFamily="34" charset="0"/>
            </a:endParaRPr>
          </a:p>
        </p:txBody>
      </p:sp>
    </p:spTree>
    <p:extLst>
      <p:ext uri="{BB962C8B-B14F-4D97-AF65-F5344CB8AC3E}">
        <p14:creationId xmlns:p14="http://schemas.microsoft.com/office/powerpoint/2010/main" val="502886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Well being reporting"/>
          <p:cNvSpPr txBox="1">
            <a:spLocks noGrp="1"/>
          </p:cNvSpPr>
          <p:nvPr>
            <p:ph type="body" idx="13"/>
          </p:nvPr>
        </p:nvSpPr>
        <p:spPr>
          <a:prstGeom prst="rect">
            <a:avLst/>
          </a:prstGeom>
        </p:spPr>
        <p:txBody>
          <a:bodyPr/>
          <a:lstStyle/>
          <a:p>
            <a:r>
              <a:t>Well being reporting</a:t>
            </a:r>
          </a:p>
        </p:txBody>
      </p:sp>
      <p:pic>
        <p:nvPicPr>
          <p:cNvPr id="235" name="Screen Shot 2020-03-12 at 3.18.21 PM.png" descr="Screen Shot 2020-03-12 at 3.18.21 PM.png"/>
          <p:cNvPicPr>
            <a:picLocks noChangeAspect="1"/>
          </p:cNvPicPr>
          <p:nvPr/>
        </p:nvPicPr>
        <p:blipFill>
          <a:blip r:embed="rId2"/>
          <a:srcRect l="849" t="1474"/>
          <a:stretch>
            <a:fillRect/>
          </a:stretch>
        </p:blipFill>
        <p:spPr>
          <a:xfrm>
            <a:off x="421679" y="1364005"/>
            <a:ext cx="12161442" cy="7478584"/>
          </a:xfrm>
          <a:prstGeom prst="rect">
            <a:avLst/>
          </a:prstGeom>
          <a:ln w="12700">
            <a:solidFill>
              <a:srgbClr val="000000"/>
            </a:solidFill>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Screen Shot 2020-03-12 at 3.23.49 PM.png" descr="Screen Shot 2020-03-12 at 3.23.49 PM.png"/>
          <p:cNvPicPr>
            <a:picLocks noChangeAspect="1"/>
          </p:cNvPicPr>
          <p:nvPr/>
        </p:nvPicPr>
        <p:blipFill>
          <a:blip r:embed="rId2"/>
          <a:stretch>
            <a:fillRect/>
          </a:stretch>
        </p:blipFill>
        <p:spPr>
          <a:xfrm>
            <a:off x="293909" y="1072183"/>
            <a:ext cx="10073331" cy="8337785"/>
          </a:xfrm>
          <a:prstGeom prst="rect">
            <a:avLst/>
          </a:prstGeom>
          <a:ln w="12700">
            <a:miter lim="400000"/>
          </a:ln>
        </p:spPr>
      </p:pic>
      <p:sp>
        <p:nvSpPr>
          <p:cNvPr id="238" name="Pharmacy reporting"/>
          <p:cNvSpPr txBox="1">
            <a:spLocks noGrp="1"/>
          </p:cNvSpPr>
          <p:nvPr>
            <p:ph type="body" idx="13"/>
          </p:nvPr>
        </p:nvSpPr>
        <p:spPr>
          <a:prstGeom prst="rect">
            <a:avLst/>
          </a:prstGeom>
        </p:spPr>
        <p:txBody>
          <a:bodyPr/>
          <a:lstStyle/>
          <a:p>
            <a:r>
              <a:t>Pharmacy reporting</a:t>
            </a:r>
          </a:p>
        </p:txBody>
      </p:sp>
      <p:sp>
        <p:nvSpPr>
          <p:cNvPr id="239" name="Defect Duplicate Claims Summary…"/>
          <p:cNvSpPr txBox="1"/>
          <p:nvPr/>
        </p:nvSpPr>
        <p:spPr>
          <a:xfrm>
            <a:off x="5110369" y="1225550"/>
            <a:ext cx="7756672" cy="730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1">
                <a:latin typeface="Avenir Next"/>
                <a:ea typeface="Avenir Next"/>
                <a:cs typeface="Avenir Next"/>
                <a:sym typeface="Avenir Next"/>
              </a:defRPr>
            </a:pPr>
            <a:r>
              <a:t>Defect Duplicate Claims Summary</a:t>
            </a:r>
          </a:p>
          <a:p>
            <a:r>
              <a:t>Purpose: Identify Rx Claim Count By Pharmacy Paper Reject, By Member Payer Reject, By Count By Data of Service</a:t>
            </a:r>
          </a:p>
          <a:p>
            <a:endParaRPr/>
          </a:p>
          <a:p>
            <a:endParaRPr/>
          </a:p>
          <a:p>
            <a:pPr>
              <a:defRPr b="1">
                <a:latin typeface="Avenir Next"/>
                <a:ea typeface="Avenir Next"/>
                <a:cs typeface="Avenir Next"/>
                <a:sym typeface="Avenir Next"/>
              </a:defRPr>
            </a:pPr>
            <a:r>
              <a:t>Appeals Metrics</a:t>
            </a:r>
          </a:p>
          <a:p>
            <a:r>
              <a:t>Purpose: Identify all cases for appeals, help evaluate the effectiveness of current prior Authorization programs</a:t>
            </a:r>
          </a:p>
          <a:p>
            <a:pPr>
              <a:defRPr b="1">
                <a:latin typeface="Avenir Next"/>
                <a:ea typeface="Avenir Next"/>
                <a:cs typeface="Avenir Next"/>
                <a:sym typeface="Avenir Next"/>
              </a:defRPr>
            </a:pPr>
            <a:endParaRPr/>
          </a:p>
          <a:p>
            <a:pPr>
              <a:defRPr b="1">
                <a:latin typeface="Avenir Next"/>
                <a:ea typeface="Avenir Next"/>
                <a:cs typeface="Avenir Next"/>
                <a:sym typeface="Avenir Next"/>
              </a:defRPr>
            </a:pPr>
            <a:endParaRPr/>
          </a:p>
          <a:p>
            <a:pPr>
              <a:defRPr b="1">
                <a:latin typeface="Avenir Next"/>
                <a:ea typeface="Avenir Next"/>
                <a:cs typeface="Avenir Next"/>
                <a:sym typeface="Avenir Next"/>
              </a:defRPr>
            </a:pPr>
            <a:r>
              <a:t>PA Count</a:t>
            </a:r>
          </a:p>
          <a:p>
            <a:r>
              <a:t>Purpose: Capture and evaluate Prior Authorizations data to support customer retention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 name="Rectangle"/>
          <p:cNvSpPr/>
          <p:nvPr/>
        </p:nvSpPr>
        <p:spPr>
          <a:xfrm>
            <a:off x="0" y="76200"/>
            <a:ext cx="13004800" cy="1270000"/>
          </a:xfrm>
          <a:prstGeom prst="rect">
            <a:avLst/>
          </a:prstGeom>
          <a:solidFill>
            <a:srgbClr val="FFFFFF"/>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pic>
        <p:nvPicPr>
          <p:cNvPr id="242" name="Screen Shot 2020-03-12 at 1.57.23 PM.png" descr="Screen Shot 2020-03-12 at 1.57.23 PM.png"/>
          <p:cNvPicPr>
            <a:picLocks noChangeAspect="1"/>
          </p:cNvPicPr>
          <p:nvPr/>
        </p:nvPicPr>
        <p:blipFill>
          <a:blip r:embed="rId2"/>
          <a:stretch>
            <a:fillRect/>
          </a:stretch>
        </p:blipFill>
        <p:spPr>
          <a:xfrm>
            <a:off x="3790950" y="3568700"/>
            <a:ext cx="5422900" cy="762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F4EB-0314-461B-9976-9A158E8E0BF9}"/>
              </a:ext>
            </a:extLst>
          </p:cNvPr>
          <p:cNvSpPr>
            <a:spLocks noGrp="1"/>
          </p:cNvSpPr>
          <p:nvPr>
            <p:ph type="title" idx="4294967295"/>
          </p:nvPr>
        </p:nvSpPr>
        <p:spPr>
          <a:xfrm>
            <a:off x="260096" y="185164"/>
            <a:ext cx="9103360" cy="827314"/>
          </a:xfrm>
        </p:spPr>
        <p:txBody>
          <a:bodyPr>
            <a:normAutofit fontScale="90000"/>
          </a:bodyPr>
          <a:lstStyle/>
          <a:p>
            <a:r>
              <a:rPr lang="en-US" dirty="0"/>
              <a:t>Tableau – 2019.4 </a:t>
            </a:r>
          </a:p>
        </p:txBody>
      </p:sp>
      <p:sp>
        <p:nvSpPr>
          <p:cNvPr id="14" name="Slide Number Placeholder 4">
            <a:extLst>
              <a:ext uri="{FF2B5EF4-FFF2-40B4-BE49-F238E27FC236}">
                <a16:creationId xmlns:a16="http://schemas.microsoft.com/office/drawing/2014/main" id="{64FFFF9B-3FCA-4F75-B789-59C89A99B43C}"/>
              </a:ext>
            </a:extLst>
          </p:cNvPr>
          <p:cNvSpPr txBox="1">
            <a:spLocks/>
          </p:cNvSpPr>
          <p:nvPr/>
        </p:nvSpPr>
        <p:spPr bwMode="auto">
          <a:xfrm>
            <a:off x="12319823" y="9136151"/>
            <a:ext cx="648219" cy="5192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30048" tIns="65024" rIns="130048" bIns="65024" rtlCol="0" anchor="ctr"/>
          <a:lstStyle>
            <a:defPPr>
              <a:defRPr lang="en-US"/>
            </a:defPPr>
            <a:lvl1pPr algn="ctr" rtl="0" eaLnBrk="0" fontAlgn="auto" hangingPunct="0">
              <a:spcBef>
                <a:spcPts val="0"/>
              </a:spcBef>
              <a:spcAft>
                <a:spcPts val="0"/>
              </a:spcAft>
              <a:defRPr sz="600" kern="1200">
                <a:solidFill>
                  <a:schemeClr val="tx1"/>
                </a:solidFill>
                <a:latin typeface="Calibri" panose="020F0502020204030204" pitchFamily="34" charset="0"/>
                <a:ea typeface="MS PGothic" panose="020B0600070205080204" pitchFamily="34" charset="-128"/>
                <a:cs typeface="Arial" pitchFamily="34" charset="0"/>
              </a:defRPr>
            </a:lvl1pPr>
            <a:lvl2pPr marL="557213" indent="-214313"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2pPr>
            <a:lvl3pPr marL="857250" indent="-17145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3pPr>
            <a:lvl4pPr marL="1200150" indent="-17145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4pPr>
            <a:lvl5pPr marL="1543050" indent="-17145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5pPr>
            <a:lvl6pPr marL="18859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6pPr>
            <a:lvl7pPr marL="22288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7pPr>
            <a:lvl8pPr marL="25717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8pPr>
            <a:lvl9pPr marL="2914650" indent="-171450" algn="l" defTabSz="3429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itchFamily="34" charset="0"/>
              </a:defRPr>
            </a:lvl9pPr>
          </a:lstStyle>
          <a:p>
            <a:pPr defTabSz="975345" eaLnBrk="1" hangingPunct="1">
              <a:defRPr/>
            </a:pPr>
            <a:fld id="{DB480847-1722-43AA-980C-5971AF13B4F8}" type="slidenum">
              <a:rPr lang="en-US" altLang="en-US" sz="1138">
                <a:solidFill>
                  <a:srgbClr val="898989"/>
                </a:solidFill>
                <a:latin typeface="Arial" panose="020B0604020202020204" pitchFamily="34" charset="0"/>
              </a:rPr>
              <a:pPr defTabSz="975345" eaLnBrk="1" hangingPunct="1">
                <a:defRPr/>
              </a:pPr>
              <a:t>5</a:t>
            </a:fld>
            <a:endParaRPr lang="en-US" altLang="en-US" sz="1138" dirty="0">
              <a:solidFill>
                <a:srgbClr val="898989"/>
              </a:solidFill>
              <a:latin typeface="Arial" panose="020B0604020202020204" pitchFamily="34" charset="0"/>
            </a:endParaRPr>
          </a:p>
        </p:txBody>
      </p:sp>
      <p:pic>
        <p:nvPicPr>
          <p:cNvPr id="5" name="Picture 4">
            <a:extLst>
              <a:ext uri="{FF2B5EF4-FFF2-40B4-BE49-F238E27FC236}">
                <a16:creationId xmlns:a16="http://schemas.microsoft.com/office/drawing/2014/main" id="{DBA4833F-5003-44ED-B001-57BA3FE52301}"/>
              </a:ext>
            </a:extLst>
          </p:cNvPr>
          <p:cNvPicPr>
            <a:picLocks noChangeAspect="1"/>
          </p:cNvPicPr>
          <p:nvPr/>
        </p:nvPicPr>
        <p:blipFill>
          <a:blip r:embed="rId2"/>
          <a:stretch>
            <a:fillRect/>
          </a:stretch>
        </p:blipFill>
        <p:spPr>
          <a:xfrm>
            <a:off x="412500" y="1348154"/>
            <a:ext cx="12179799" cy="7637333"/>
          </a:xfrm>
          <a:prstGeom prst="rect">
            <a:avLst/>
          </a:prstGeom>
          <a:ln w="12700">
            <a:solidFill>
              <a:schemeClr val="tx1"/>
            </a:solidFill>
          </a:ln>
        </p:spPr>
      </p:pic>
    </p:spTree>
    <p:extLst>
      <p:ext uri="{BB962C8B-B14F-4D97-AF65-F5344CB8AC3E}">
        <p14:creationId xmlns:p14="http://schemas.microsoft.com/office/powerpoint/2010/main" val="5691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819" y="1346947"/>
            <a:ext cx="12489162" cy="7808776"/>
          </a:xfrm>
          <a:prstGeom prst="rect">
            <a:avLst/>
          </a:prstGeom>
          <a:ln w="6350">
            <a:solidFill>
              <a:schemeClr val="tx1"/>
            </a:solidFill>
          </a:ln>
        </p:spPr>
      </p:pic>
      <p:sp>
        <p:nvSpPr>
          <p:cNvPr id="3" name="Title 1">
            <a:extLst>
              <a:ext uri="{FF2B5EF4-FFF2-40B4-BE49-F238E27FC236}">
                <a16:creationId xmlns:a16="http://schemas.microsoft.com/office/drawing/2014/main" id="{40B4C97D-C53B-4ABE-95A3-7D159731D0E5}"/>
              </a:ext>
            </a:extLst>
          </p:cNvPr>
          <p:cNvSpPr txBox="1">
            <a:spLocks/>
          </p:cNvSpPr>
          <p:nvPr/>
        </p:nvSpPr>
        <p:spPr>
          <a:xfrm>
            <a:off x="260096" y="185164"/>
            <a:ext cx="9103360" cy="827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7500" lnSpcReduction="10000"/>
          </a:bodyPr>
          <a:lstStyle>
            <a:lvl1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9pPr>
          </a:lstStyle>
          <a:p>
            <a:pPr hangingPunct="1"/>
            <a:r>
              <a:rPr lang="en-US" dirty="0"/>
              <a:t>Enterprise templates</a:t>
            </a:r>
          </a:p>
        </p:txBody>
      </p:sp>
    </p:spTree>
    <p:extLst>
      <p:ext uri="{BB962C8B-B14F-4D97-AF65-F5344CB8AC3E}">
        <p14:creationId xmlns:p14="http://schemas.microsoft.com/office/powerpoint/2010/main" val="185561403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26E0BAA-A483-E145-9938-446EC8695348}"/>
              </a:ext>
            </a:extLst>
          </p:cNvPr>
          <p:cNvSpPr txBox="1"/>
          <p:nvPr/>
        </p:nvSpPr>
        <p:spPr>
          <a:xfrm>
            <a:off x="291490" y="1324723"/>
            <a:ext cx="10051149" cy="552011"/>
          </a:xfrm>
          <a:prstGeom prst="rect">
            <a:avLst/>
          </a:prstGeom>
          <a:noFill/>
        </p:spPr>
        <p:txBody>
          <a:bodyPr wrap="none" rtlCol="0">
            <a:spAutoFit/>
          </a:bodyPr>
          <a:lstStyle/>
          <a:p>
            <a:r>
              <a:rPr lang="en-US" sz="2987" dirty="0">
                <a:solidFill>
                  <a:schemeClr val="bg1"/>
                </a:solidFill>
                <a:latin typeface="Franklin Gothic Medium Cond" panose="020B0606030402020204" pitchFamily="34" charset="0"/>
                <a:ea typeface="Avenir Next Condensed" charset="0"/>
                <a:cs typeface="Avenir Next Condensed" charset="0"/>
              </a:rPr>
              <a:t>BLUE CROSS AND BLUE SHIELD OF MICHIGAN | STYLE GUIDE SAMPLE</a:t>
            </a:r>
          </a:p>
        </p:txBody>
      </p:sp>
      <p:pic>
        <p:nvPicPr>
          <p:cNvPr id="4" name="Picture 3"/>
          <p:cNvPicPr>
            <a:picLocks noChangeAspect="1"/>
          </p:cNvPicPr>
          <p:nvPr/>
        </p:nvPicPr>
        <p:blipFill>
          <a:blip r:embed="rId2"/>
          <a:stretch>
            <a:fillRect/>
          </a:stretch>
        </p:blipFill>
        <p:spPr>
          <a:xfrm>
            <a:off x="1869440" y="7277658"/>
            <a:ext cx="2844800" cy="690880"/>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79" y="1324723"/>
            <a:ext cx="12930921" cy="8084983"/>
          </a:xfrm>
          <a:prstGeom prst="rect">
            <a:avLst/>
          </a:prstGeom>
        </p:spPr>
      </p:pic>
      <p:sp>
        <p:nvSpPr>
          <p:cNvPr id="5" name="Title 1">
            <a:extLst>
              <a:ext uri="{FF2B5EF4-FFF2-40B4-BE49-F238E27FC236}">
                <a16:creationId xmlns:a16="http://schemas.microsoft.com/office/drawing/2014/main" id="{0E88EA2F-C062-4436-85CD-6BBD3358B50A}"/>
              </a:ext>
            </a:extLst>
          </p:cNvPr>
          <p:cNvSpPr txBox="1">
            <a:spLocks/>
          </p:cNvSpPr>
          <p:nvPr/>
        </p:nvSpPr>
        <p:spPr>
          <a:xfrm>
            <a:off x="260096" y="185164"/>
            <a:ext cx="9103360" cy="827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7500" lnSpcReduction="10000"/>
          </a:bodyPr>
          <a:lstStyle>
            <a:lvl1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9pPr>
          </a:lstStyle>
          <a:p>
            <a:pPr hangingPunct="1"/>
            <a:r>
              <a:rPr lang="en-US" dirty="0"/>
              <a:t>Enterprise style guide</a:t>
            </a:r>
          </a:p>
        </p:txBody>
      </p:sp>
    </p:spTree>
    <p:extLst>
      <p:ext uri="{BB962C8B-B14F-4D97-AF65-F5344CB8AC3E}">
        <p14:creationId xmlns:p14="http://schemas.microsoft.com/office/powerpoint/2010/main" val="5658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9440" y="7277658"/>
            <a:ext cx="2844800" cy="69088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562" y="1891992"/>
            <a:ext cx="12235059" cy="5936538"/>
          </a:xfrm>
          <a:prstGeom prst="rect">
            <a:avLst/>
          </a:prstGeom>
        </p:spPr>
      </p:pic>
      <p:sp>
        <p:nvSpPr>
          <p:cNvPr id="5" name="Title 1">
            <a:extLst>
              <a:ext uri="{FF2B5EF4-FFF2-40B4-BE49-F238E27FC236}">
                <a16:creationId xmlns:a16="http://schemas.microsoft.com/office/drawing/2014/main" id="{EB27510A-6E7E-4F5D-814E-04D493B265D5}"/>
              </a:ext>
            </a:extLst>
          </p:cNvPr>
          <p:cNvSpPr txBox="1">
            <a:spLocks/>
          </p:cNvSpPr>
          <p:nvPr/>
        </p:nvSpPr>
        <p:spPr>
          <a:xfrm>
            <a:off x="260096" y="185164"/>
            <a:ext cx="9103360" cy="827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7500" lnSpcReduction="10000"/>
          </a:bodyPr>
          <a:lstStyle>
            <a:lvl1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solidFill>
                  <a:schemeClr val="accent1"/>
                </a:solidFill>
                <a:uFillTx/>
                <a:latin typeface="+mn-lt"/>
                <a:ea typeface="+mn-ea"/>
                <a:cs typeface="+mn-cs"/>
                <a:sym typeface="DIN Condensed"/>
              </a:defRPr>
            </a:lvl9pPr>
          </a:lstStyle>
          <a:p>
            <a:pPr hangingPunct="1"/>
            <a:r>
              <a:rPr lang="en-US" dirty="0"/>
              <a:t>Enterprise style guide</a:t>
            </a:r>
          </a:p>
        </p:txBody>
      </p:sp>
    </p:spTree>
    <p:extLst>
      <p:ext uri="{BB962C8B-B14F-4D97-AF65-F5344CB8AC3E}">
        <p14:creationId xmlns:p14="http://schemas.microsoft.com/office/powerpoint/2010/main" val="1322268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idx="4294967295"/>
          </p:nvPr>
        </p:nvSpPr>
        <p:spPr>
          <a:xfrm>
            <a:off x="253541" y="189990"/>
            <a:ext cx="9103360" cy="826347"/>
          </a:xfrm>
        </p:spPr>
        <p:txBody>
          <a:bodyPr>
            <a:normAutofit fontScale="90000"/>
          </a:bodyPr>
          <a:lstStyle/>
          <a:p>
            <a:r>
              <a:rPr lang="en-US" dirty="0">
                <a:ea typeface="MS PGothic"/>
              </a:rPr>
              <a:t>Use case examples</a:t>
            </a:r>
            <a:endParaRPr lang="en-US" dirty="0"/>
          </a:p>
        </p:txBody>
      </p:sp>
      <p:graphicFrame>
        <p:nvGraphicFramePr>
          <p:cNvPr id="3" name="Table 2">
            <a:extLst>
              <a:ext uri="{FF2B5EF4-FFF2-40B4-BE49-F238E27FC236}">
                <a16:creationId xmlns:a16="http://schemas.microsoft.com/office/drawing/2014/main" id="{D96B2D08-E448-4D06-A7E8-5314C883D23B}"/>
              </a:ext>
            </a:extLst>
          </p:cNvPr>
          <p:cNvGraphicFramePr>
            <a:graphicFrameLocks noGrp="1"/>
          </p:cNvGraphicFramePr>
          <p:nvPr>
            <p:extLst>
              <p:ext uri="{D42A27DB-BD31-4B8C-83A1-F6EECF244321}">
                <p14:modId xmlns:p14="http://schemas.microsoft.com/office/powerpoint/2010/main" val="256900844"/>
              </p:ext>
            </p:extLst>
          </p:nvPr>
        </p:nvGraphicFramePr>
        <p:xfrm>
          <a:off x="449299" y="2022969"/>
          <a:ext cx="12320692" cy="7216094"/>
        </p:xfrm>
        <a:graphic>
          <a:graphicData uri="http://schemas.openxmlformats.org/drawingml/2006/table">
            <a:tbl>
              <a:tblPr firstRow="1" firstCol="1" bandRow="1">
                <a:tableStyleId>{5C22544A-7EE6-4342-B048-85BDC9FD1C3A}</a:tableStyleId>
              </a:tblPr>
              <a:tblGrid>
                <a:gridCol w="3772100">
                  <a:extLst>
                    <a:ext uri="{9D8B030D-6E8A-4147-A177-3AD203B41FA5}">
                      <a16:colId xmlns:a16="http://schemas.microsoft.com/office/drawing/2014/main" val="2677851517"/>
                    </a:ext>
                  </a:extLst>
                </a:gridCol>
                <a:gridCol w="8548592">
                  <a:extLst>
                    <a:ext uri="{9D8B030D-6E8A-4147-A177-3AD203B41FA5}">
                      <a16:colId xmlns:a16="http://schemas.microsoft.com/office/drawing/2014/main" val="2322702677"/>
                    </a:ext>
                  </a:extLst>
                </a:gridCol>
              </a:tblGrid>
              <a:tr h="2212696">
                <a:tc>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endParaRPr>
                    </a:p>
                  </a:txBody>
                  <a:tcPr marL="35557" marR="35557" marT="35557" marB="35557" anchor="ctr">
                    <a:noFill/>
                  </a:tcPr>
                </a:tc>
                <a:tc>
                  <a:txBody>
                    <a:bodyPr/>
                    <a:lstStyle/>
                    <a:p>
                      <a:pPr marL="0" marR="0">
                        <a:spcBef>
                          <a:spcPts val="0"/>
                        </a:spcBef>
                        <a:spcAft>
                          <a:spcPts val="750"/>
                        </a:spcAft>
                      </a:pPr>
                      <a:endParaRPr lang="en-US" sz="1000" b="1" dirty="0">
                        <a:solidFill>
                          <a:schemeClr val="tx1"/>
                        </a:solidFill>
                        <a:effectLst/>
                        <a:latin typeface="Times New Roman" panose="02020603050405020304" pitchFamily="18" charset="0"/>
                        <a:ea typeface="Calibri" panose="020F0502020204030204" pitchFamily="34" charset="0"/>
                      </a:endParaRPr>
                    </a:p>
                  </a:txBody>
                  <a:tcPr marL="35557" marR="35557" marT="35557" marB="35557" anchor="ctr">
                    <a:noFill/>
                  </a:tcPr>
                </a:tc>
                <a:extLst>
                  <a:ext uri="{0D108BD9-81ED-4DB2-BD59-A6C34878D82A}">
                    <a16:rowId xmlns:a16="http://schemas.microsoft.com/office/drawing/2014/main" val="703318351"/>
                  </a:ext>
                </a:extLst>
              </a:tr>
              <a:tr h="2212696">
                <a:tc>
                  <a:txBody>
                    <a:bodyPr/>
                    <a:lstStyle/>
                    <a:p>
                      <a:pPr marL="0" marR="0">
                        <a:spcBef>
                          <a:spcPts val="0"/>
                        </a:spcBef>
                        <a:spcAft>
                          <a:spcPts val="0"/>
                        </a:spcAft>
                      </a:pPr>
                      <a:endParaRPr lang="en-US" sz="1100" dirty="0">
                        <a:solidFill>
                          <a:srgbClr val="4E4E4E"/>
                        </a:solidFill>
                        <a:effectLst/>
                        <a:latin typeface="Calibri" panose="020F0502020204030204" pitchFamily="34" charset="0"/>
                        <a:ea typeface="Calibri" panose="020F0502020204030204" pitchFamily="34" charset="0"/>
                      </a:endParaRPr>
                    </a:p>
                  </a:txBody>
                  <a:tcPr marL="35557" marR="35557" marT="35557" marB="35557" anchor="ctr">
                    <a:noFill/>
                  </a:tcPr>
                </a:tc>
                <a:tc>
                  <a:txBody>
                    <a:bodyPr/>
                    <a:lstStyle/>
                    <a:p>
                      <a:endParaRPr lang="en-US" sz="3400"/>
                    </a:p>
                  </a:txBody>
                  <a:tcPr marL="35557" marR="35557" marT="35557" marB="35557" anchor="ctr">
                    <a:noFill/>
                  </a:tcPr>
                </a:tc>
                <a:extLst>
                  <a:ext uri="{0D108BD9-81ED-4DB2-BD59-A6C34878D82A}">
                    <a16:rowId xmlns:a16="http://schemas.microsoft.com/office/drawing/2014/main" val="427737622"/>
                  </a:ext>
                </a:extLst>
              </a:tr>
              <a:tr h="2790702">
                <a:tc>
                  <a:txBody>
                    <a:bodyPr/>
                    <a:lstStyle/>
                    <a:p>
                      <a:pPr marL="0" marR="0">
                        <a:spcBef>
                          <a:spcPts val="0"/>
                        </a:spcBef>
                        <a:spcAft>
                          <a:spcPts val="0"/>
                        </a:spcAft>
                      </a:pPr>
                      <a:endParaRPr lang="en-US" sz="1100" dirty="0">
                        <a:solidFill>
                          <a:srgbClr val="4E4E4E"/>
                        </a:solidFill>
                        <a:effectLst/>
                        <a:latin typeface="Calibri" panose="020F0502020204030204" pitchFamily="34" charset="0"/>
                        <a:ea typeface="Calibri" panose="020F0502020204030204" pitchFamily="34" charset="0"/>
                      </a:endParaRPr>
                    </a:p>
                  </a:txBody>
                  <a:tcPr marL="35557" marR="35557" marT="35557" marB="35557" anchor="ctr">
                    <a:noFill/>
                  </a:tcPr>
                </a:tc>
                <a:tc>
                  <a:txBody>
                    <a:bodyPr/>
                    <a:lstStyle/>
                    <a:p>
                      <a:endParaRPr lang="en-US" sz="3400" dirty="0">
                        <a:solidFill>
                          <a:schemeClr val="bg1"/>
                        </a:solidFill>
                      </a:endParaRPr>
                    </a:p>
                  </a:txBody>
                  <a:tcPr marL="35557" marR="35557" marT="35557" marB="35557" anchor="ctr">
                    <a:noFill/>
                  </a:tcPr>
                </a:tc>
                <a:extLst>
                  <a:ext uri="{0D108BD9-81ED-4DB2-BD59-A6C34878D82A}">
                    <a16:rowId xmlns:a16="http://schemas.microsoft.com/office/drawing/2014/main" val="316427365"/>
                  </a:ext>
                </a:extLst>
              </a:tr>
            </a:tbl>
          </a:graphicData>
        </a:graphic>
      </p:graphicFrame>
      <p:pic>
        <p:nvPicPr>
          <p:cNvPr id="5" name="Rectangle 3" descr="https://alation.bcbsm.com/media/image_bank/2019-05-07-16-05-00-127780-00-00-e6abcf3e-856d-4ff8-b382-f36f5ec656eb.jpg">
            <a:extLst>
              <a:ext uri="{FF2B5EF4-FFF2-40B4-BE49-F238E27FC236}">
                <a16:creationId xmlns:a16="http://schemas.microsoft.com/office/drawing/2014/main" id="{DCF15498-811C-48E2-BA53-3E79E6D2EF0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9299" y="3158632"/>
            <a:ext cx="433493" cy="4334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Rectangle 2" descr="https://alation.bcbsm.com/media/image_bank/2019-05-07-16-05-09-570216-00-00-049d7d5f-6649-44b5-8d08-d3092d52eeb8.jpg">
            <a:extLst>
              <a:ext uri="{FF2B5EF4-FFF2-40B4-BE49-F238E27FC236}">
                <a16:creationId xmlns:a16="http://schemas.microsoft.com/office/drawing/2014/main" id="{CD55DA8F-F151-4814-BF01-18C63687A0D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9299" y="3158632"/>
            <a:ext cx="433493" cy="4334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873CA71C-DC11-4117-9BB8-82D2977FB7FF}"/>
              </a:ext>
            </a:extLst>
          </p:cNvPr>
          <p:cNvSpPr>
            <a:spLocks noChangeArrowheads="1"/>
          </p:cNvSpPr>
          <p:nvPr/>
        </p:nvSpPr>
        <p:spPr bwMode="auto">
          <a:xfrm>
            <a:off x="356367" y="1315494"/>
            <a:ext cx="3852218" cy="40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048" tIns="65024" rIns="130048" bIns="65024" numCol="1" anchor="ctr" anchorCtr="0" compatLnSpc="1">
            <a:prstTxWarp prst="textNoShape">
              <a:avLst/>
            </a:prstTxWarp>
            <a:spAutoFit/>
          </a:bodyPr>
          <a:lstStyle/>
          <a:p>
            <a:pPr defTabSz="1300460" eaLnBrk="0" fontAlgn="base">
              <a:spcBef>
                <a:spcPct val="0"/>
              </a:spcBef>
              <a:spcAft>
                <a:spcPct val="0"/>
              </a:spcAft>
            </a:pPr>
            <a:r>
              <a:rPr lang="en-US" altLang="en-US" sz="1800" b="1" dirty="0">
                <a:solidFill>
                  <a:srgbClr val="4E4E4E"/>
                </a:solidFill>
                <a:latin typeface="Calibri" panose="020F0502020204030204" pitchFamily="34" charset="0"/>
                <a:ea typeface="Calibri" panose="020F0502020204030204" pitchFamily="34" charset="0"/>
                <a:cs typeface="Calibri" panose="020F0502020204030204" pitchFamily="34" charset="0"/>
              </a:rPr>
              <a:t>Tableau Demo &amp; Walk Through</a:t>
            </a:r>
            <a:endParaRPr lang="en-US" altLang="en-US" sz="2800" dirty="0">
              <a:solidFill>
                <a:schemeClr val="tx1"/>
              </a:solidFill>
              <a:latin typeface="Arial" panose="020B0604020202020204" pitchFamily="34" charset="0"/>
            </a:endParaRPr>
          </a:p>
        </p:txBody>
      </p:sp>
      <p:sp>
        <p:nvSpPr>
          <p:cNvPr id="6" name="TextBox 5">
            <a:extLst>
              <a:ext uri="{FF2B5EF4-FFF2-40B4-BE49-F238E27FC236}">
                <a16:creationId xmlns:a16="http://schemas.microsoft.com/office/drawing/2014/main" id="{674FA9E4-9ABB-4153-9A75-E73A648A5728}"/>
              </a:ext>
            </a:extLst>
          </p:cNvPr>
          <p:cNvSpPr txBox="1"/>
          <p:nvPr/>
        </p:nvSpPr>
        <p:spPr>
          <a:xfrm>
            <a:off x="4291541" y="2259298"/>
            <a:ext cx="8263960" cy="5991512"/>
          </a:xfrm>
          <a:prstGeom prst="rect">
            <a:avLst/>
          </a:prstGeom>
          <a:noFill/>
        </p:spPr>
        <p:txBody>
          <a:bodyPr wrap="square" rtlCol="0">
            <a:spAutoFit/>
          </a:bodyPr>
          <a:lstStyle/>
          <a:p>
            <a:pPr fontAlgn="ctr"/>
            <a:r>
              <a:rPr lang="en-US" sz="1564" b="1" dirty="0">
                <a:solidFill>
                  <a:schemeClr val="bg1"/>
                </a:solidFill>
              </a:rPr>
              <a:t>Defect Duplicate Claims Summary</a:t>
            </a:r>
            <a:endParaRPr lang="en-US" sz="1564" dirty="0">
              <a:solidFill>
                <a:schemeClr val="bg1"/>
              </a:solidFill>
            </a:endParaRPr>
          </a:p>
          <a:p>
            <a:pPr fontAlgn="ctr"/>
            <a:r>
              <a:rPr lang="en-US" sz="1564" b="1" dirty="0">
                <a:solidFill>
                  <a:schemeClr val="bg1"/>
                </a:solidFill>
              </a:rPr>
              <a:t>Purpose: Identify Rx Claim Count By Pharmacy Paper Reject, By Member Payer Reject, By Count By Data of Service</a:t>
            </a:r>
          </a:p>
          <a:p>
            <a:pPr fontAlgn="ctr"/>
            <a:endParaRPr lang="en-US" sz="1564" b="1" dirty="0">
              <a:solidFill>
                <a:schemeClr val="bg1"/>
              </a:solidFill>
            </a:endParaRPr>
          </a:p>
          <a:p>
            <a:pPr fontAlgn="ctr"/>
            <a:br>
              <a:rPr lang="en-US" sz="1564" b="1" dirty="0">
                <a:solidFill>
                  <a:schemeClr val="bg1"/>
                </a:solidFill>
              </a:rPr>
            </a:br>
            <a:r>
              <a:rPr lang="en-US" sz="1564" b="1" dirty="0">
                <a:solidFill>
                  <a:schemeClr val="bg1"/>
                </a:solidFill>
              </a:rPr>
              <a:t>Appeals Metrics</a:t>
            </a:r>
            <a:endParaRPr lang="en-US" sz="1564" dirty="0">
              <a:solidFill>
                <a:schemeClr val="bg1"/>
              </a:solidFill>
            </a:endParaRPr>
          </a:p>
          <a:p>
            <a:pPr fontAlgn="ctr"/>
            <a:r>
              <a:rPr lang="en-US" sz="1564" b="1" dirty="0">
                <a:solidFill>
                  <a:schemeClr val="bg1"/>
                </a:solidFill>
              </a:rPr>
              <a:t>Purpose: Identify all cases for appeals, help evaluate the effectiveness of current prior Authorization programs</a:t>
            </a:r>
            <a:endParaRPr lang="en-US" sz="1564" dirty="0">
              <a:solidFill>
                <a:schemeClr val="bg1"/>
              </a:solidFill>
            </a:endParaRPr>
          </a:p>
          <a:p>
            <a:pPr fontAlgn="ctr"/>
            <a:endParaRPr lang="en-US" sz="1564" b="1" dirty="0"/>
          </a:p>
          <a:p>
            <a:pPr fontAlgn="ctr"/>
            <a:endParaRPr lang="en-US" sz="1564" b="1" dirty="0"/>
          </a:p>
          <a:p>
            <a:pPr fontAlgn="ctr"/>
            <a:r>
              <a:rPr lang="en-US" sz="1564" b="1" dirty="0">
                <a:solidFill>
                  <a:schemeClr val="bg1"/>
                </a:solidFill>
              </a:rPr>
              <a:t>PA Count</a:t>
            </a:r>
            <a:endParaRPr lang="en-US" sz="1564" dirty="0">
              <a:solidFill>
                <a:schemeClr val="bg1"/>
              </a:solidFill>
            </a:endParaRPr>
          </a:p>
          <a:p>
            <a:pPr fontAlgn="ctr"/>
            <a:r>
              <a:rPr lang="en-US" sz="1564" b="1" dirty="0">
                <a:solidFill>
                  <a:schemeClr val="bg1"/>
                </a:solidFill>
              </a:rPr>
              <a:t>Purpose: Capture and evaluate Prior Authorizations data to support customer retention</a:t>
            </a:r>
            <a:endParaRPr lang="en-US" sz="1564" dirty="0">
              <a:solidFill>
                <a:schemeClr val="bg1"/>
              </a:solidFill>
            </a:endParaRPr>
          </a:p>
          <a:p>
            <a:pPr fontAlgn="ctr"/>
            <a:endParaRPr lang="en-US" sz="1564" dirty="0"/>
          </a:p>
        </p:txBody>
      </p:sp>
      <p:pic>
        <p:nvPicPr>
          <p:cNvPr id="2" name="Picture 2" descr="image003">
            <a:extLst>
              <a:ext uri="{FF2B5EF4-FFF2-40B4-BE49-F238E27FC236}">
                <a16:creationId xmlns:a16="http://schemas.microsoft.com/office/drawing/2014/main" id="{DE56663F-1844-4993-88D8-F33254023D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46" y="2136964"/>
            <a:ext cx="3320868" cy="1944560"/>
          </a:xfrm>
          <a:prstGeom prst="rect">
            <a:avLst/>
          </a:prstGeom>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F070F2-20E9-4A99-BEFD-4ADD7F4A6748}"/>
              </a:ext>
            </a:extLst>
          </p:cNvPr>
          <p:cNvPicPr>
            <a:picLocks noChangeAspect="1"/>
          </p:cNvPicPr>
          <p:nvPr/>
        </p:nvPicPr>
        <p:blipFill>
          <a:blip r:embed="rId5"/>
          <a:stretch>
            <a:fillRect/>
          </a:stretch>
        </p:blipFill>
        <p:spPr>
          <a:xfrm>
            <a:off x="669597" y="4372990"/>
            <a:ext cx="3345365" cy="1944562"/>
          </a:xfrm>
          <a:prstGeom prst="rect">
            <a:avLst/>
          </a:prstGeom>
          <a:ln w="6350" cap="sq">
            <a:solidFill>
              <a:srgbClr val="000000"/>
            </a:solidFill>
            <a:prstDash val="solid"/>
            <a:miter lim="800000"/>
          </a:ln>
          <a:effectLst/>
        </p:spPr>
      </p:pic>
      <p:pic>
        <p:nvPicPr>
          <p:cNvPr id="8" name="Picture 7">
            <a:extLst>
              <a:ext uri="{FF2B5EF4-FFF2-40B4-BE49-F238E27FC236}">
                <a16:creationId xmlns:a16="http://schemas.microsoft.com/office/drawing/2014/main" id="{B07CC3E8-2AFC-418D-AA51-41E15961D889}"/>
              </a:ext>
            </a:extLst>
          </p:cNvPr>
          <p:cNvPicPr>
            <a:picLocks noChangeAspect="1"/>
          </p:cNvPicPr>
          <p:nvPr/>
        </p:nvPicPr>
        <p:blipFill>
          <a:blip r:embed="rId6"/>
          <a:stretch>
            <a:fillRect/>
          </a:stretch>
        </p:blipFill>
        <p:spPr>
          <a:xfrm>
            <a:off x="663146" y="6644356"/>
            <a:ext cx="3345367" cy="1944562"/>
          </a:xfrm>
          <a:prstGeom prst="rect">
            <a:avLst/>
          </a:prstGeom>
          <a:ln w="6350" cap="sq">
            <a:solidFill>
              <a:srgbClr val="000000"/>
            </a:solidFill>
            <a:prstDash val="solid"/>
            <a:miter lim="800000"/>
          </a:ln>
          <a:effectLst/>
        </p:spPr>
      </p:pic>
    </p:spTree>
    <p:extLst>
      <p:ext uri="{BB962C8B-B14F-4D97-AF65-F5344CB8AC3E}">
        <p14:creationId xmlns:p14="http://schemas.microsoft.com/office/powerpoint/2010/main" val="3159624594"/>
      </p:ext>
    </p:extLst>
  </p:cSld>
  <p:clrMapOvr>
    <a:masterClrMapping/>
  </p:clrMapOvr>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TotalTime>
  <Words>990</Words>
  <Application>Microsoft Office PowerPoint</Application>
  <PresentationFormat>Custom</PresentationFormat>
  <Paragraphs>327</Paragraphs>
  <Slides>42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Avenir Next</vt:lpstr>
      <vt:lpstr>Avenir Next Medium</vt:lpstr>
      <vt:lpstr>Calibri</vt:lpstr>
      <vt:lpstr>DIN Alternate</vt:lpstr>
      <vt:lpstr>DIN Condensed</vt:lpstr>
      <vt:lpstr>Franklin Gothic Medium Cond</vt:lpstr>
      <vt:lpstr>Helvetica</vt:lpstr>
      <vt:lpstr>Helvetica Neue</vt:lpstr>
      <vt:lpstr>Times New Roman</vt:lpstr>
      <vt:lpstr>New_Template7</vt:lpstr>
      <vt:lpstr>Reporting &amp; analytics </vt:lpstr>
      <vt:lpstr>PowerPoint Presentation</vt:lpstr>
      <vt:lpstr>IE Platform Architecture</vt:lpstr>
      <vt:lpstr>Reporting Tools Overview</vt:lpstr>
      <vt:lpstr>Tableau – 2019.4 </vt:lpstr>
      <vt:lpstr>PowerPoint Presentation</vt:lpstr>
      <vt:lpstr>PowerPoint Presentation</vt:lpstr>
      <vt:lpstr>PowerPoint Presentation</vt:lpstr>
      <vt:lpstr>Use case examples</vt:lpstr>
      <vt:lpstr>PowerPoint Presentation</vt:lpstr>
      <vt:lpstr>Future State</vt:lpstr>
      <vt:lpstr>PowerPoint Presentation</vt:lpstr>
      <vt:lpstr>Future State</vt:lpstr>
      <vt:lpstr>PowerPoint Presentation</vt:lpstr>
      <vt:lpstr>Future State</vt:lpstr>
      <vt:lpstr>HUE</vt:lpstr>
      <vt:lpstr>Alation</vt:lpstr>
      <vt:lpstr>Use Case &amp; Workflow – Tableau User Types</vt:lpstr>
      <vt:lpstr>Reporting &amp; analytics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Reporting &amp; analytics </dc:title>
  <cp:lastModifiedBy>Van Slembrouck, Douglas R.</cp:lastModifiedBy>
  <cp:revision>13</cp:revision>
  <dcterms:modified xsi:type="dcterms:W3CDTF">2020-06-17T14:37:00Z</dcterms:modified>
</cp:coreProperties>
</file>